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9.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0.xml" ContentType="application/vnd.openxmlformats-officedocument.presentationml.tags+xml"/>
  <Override PartName="/ppt/notesSlides/notesSlide23.xml" ContentType="application/vnd.openxmlformats-officedocument.presentationml.notesSlide+xml"/>
  <Override PartName="/ppt/tags/tag21.xml" ContentType="application/vnd.openxmlformats-officedocument.presentationml.tags+xml"/>
  <Override PartName="/ppt/notesSlides/notesSlide24.xml" ContentType="application/vnd.openxmlformats-officedocument.presentationml.notesSlide+xml"/>
  <Override PartName="/ppt/tags/tag22.xml" ContentType="application/vnd.openxmlformats-officedocument.presentationml.tags+xml"/>
  <Override PartName="/ppt/notesSlides/notesSlide25.xml" ContentType="application/vnd.openxmlformats-officedocument.presentationml.notesSlide+xml"/>
  <Override PartName="/ppt/tags/tag23.xml" ContentType="application/vnd.openxmlformats-officedocument.presentationml.tags+xml"/>
  <Override PartName="/ppt/notesSlides/notesSlide26.xml" ContentType="application/vnd.openxmlformats-officedocument.presentationml.notesSlide+xml"/>
  <Override PartName="/ppt/tags/tag24.xml" ContentType="application/vnd.openxmlformats-officedocument.presentationml.tags+xml"/>
  <Override PartName="/ppt/notesSlides/notesSlide27.xml" ContentType="application/vnd.openxmlformats-officedocument.presentationml.notesSlide+xml"/>
  <Override PartName="/ppt/tags/tag25.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7" r:id="rId2"/>
    <p:sldId id="258" r:id="rId3"/>
    <p:sldId id="259" r:id="rId4"/>
    <p:sldId id="283" r:id="rId5"/>
    <p:sldId id="284" r:id="rId6"/>
    <p:sldId id="285" r:id="rId7"/>
    <p:sldId id="287" r:id="rId8"/>
    <p:sldId id="288" r:id="rId9"/>
    <p:sldId id="264" r:id="rId10"/>
    <p:sldId id="261" r:id="rId11"/>
    <p:sldId id="262" r:id="rId12"/>
    <p:sldId id="327" r:id="rId13"/>
    <p:sldId id="328" r:id="rId14"/>
    <p:sldId id="263" r:id="rId15"/>
    <p:sldId id="329" r:id="rId16"/>
    <p:sldId id="315" r:id="rId17"/>
    <p:sldId id="316" r:id="rId18"/>
    <p:sldId id="330" r:id="rId19"/>
    <p:sldId id="317" r:id="rId20"/>
    <p:sldId id="318" r:id="rId21"/>
    <p:sldId id="319" r:id="rId22"/>
    <p:sldId id="314" r:id="rId23"/>
    <p:sldId id="310" r:id="rId24"/>
    <p:sldId id="311" r:id="rId25"/>
    <p:sldId id="312" r:id="rId26"/>
    <p:sldId id="325" r:id="rId27"/>
    <p:sldId id="326" r:id="rId28"/>
    <p:sldId id="313" r:id="rId29"/>
  </p:sldIdLst>
  <p:sldSz cx="9144000" cy="5143500" type="screen16x9"/>
  <p:notesSz cx="7104063" cy="10234613"/>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0000"/>
    <a:srgbClr val="EF0808"/>
    <a:srgbClr val="E7E7E7"/>
    <a:srgbClr val="F4C9C0"/>
    <a:srgbClr val="F2E0DA"/>
    <a:srgbClr val="F4CFBE"/>
    <a:srgbClr val="F7E3D6"/>
    <a:srgbClr val="F7E7DD"/>
    <a:srgbClr val="FDD2AF"/>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64" d="100"/>
          <a:sy n="164" d="100"/>
        </p:scale>
        <p:origin x="-114" y="-22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2020-11-11</a:t>
            </a:fld>
            <a:endParaRPr lang="zh-CN" altLang="en-US"/>
          </a:p>
        </p:txBody>
      </p:sp>
      <p:sp>
        <p:nvSpPr>
          <p:cNvPr id="4" name="幻灯片图像占位符 3"/>
          <p:cNvSpPr>
            <a:spLocks noGrp="1" noRot="1" noChangeAspect="1"/>
          </p:cNvSpPr>
          <p:nvPr>
            <p:ph type="sldImg" idx="2"/>
          </p:nvPr>
        </p:nvSpPr>
        <p:spPr>
          <a:xfrm>
            <a:off x="482121" y="1279287"/>
            <a:ext cx="6139502"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071699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28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81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588"/>
            <a:ext cx="3383973" cy="323892"/>
          </a:xfrm>
          <a:prstGeom prst="rect">
            <a:avLst/>
          </a:prstGeom>
        </p:spPr>
        <p:txBody>
          <a:bodyPr vert="horz"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2966029" y="3289513"/>
            <a:ext cx="3383973" cy="171368"/>
          </a:xfrm>
          <a:prstGeom prst="rect">
            <a:avLst/>
          </a:prstGeom>
        </p:spPr>
        <p:txBody>
          <a:bodyPr vert="horz"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4001"/>
            <a:ext cx="3366029" cy="115285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t>2020-11-11</a:t>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12.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15.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2.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24.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22.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23.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1.xml"/><Relationship Id="rId1" Type="http://schemas.openxmlformats.org/officeDocument/2006/relationships/tags" Target="../tags/tag25.xml"/><Relationship Id="rId5" Type="http://schemas.openxmlformats.org/officeDocument/2006/relationships/image" Target="../media/image3.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7.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12700" y="2897505"/>
            <a:ext cx="9177020" cy="2260600"/>
          </a:xfrm>
          <a:prstGeom prst="rect">
            <a:avLst/>
          </a:prstGeom>
          <a:solidFill>
            <a:srgbClr val="FFF7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848697" y="3360942"/>
            <a:ext cx="7520007" cy="769441"/>
          </a:xfrm>
          <a:prstGeom prst="rect">
            <a:avLst/>
          </a:prstGeom>
          <a:noFill/>
        </p:spPr>
        <p:txBody>
          <a:bodyPr wrap="none" rtlCol="0">
            <a:spAutoFit/>
          </a:bodyPr>
          <a:lstStyle/>
          <a:p>
            <a:pPr algn="l"/>
            <a:r>
              <a:rPr lang="zh-CN" altLang="en-US" sz="4400" b="1" dirty="0">
                <a:solidFill>
                  <a:srgbClr val="FF0000"/>
                </a:solidFill>
                <a:latin typeface="微软雅黑" panose="020B0503020204020204" charset="-122"/>
                <a:ea typeface="微软雅黑" panose="020B0503020204020204" charset="-122"/>
              </a:rPr>
              <a:t>党的十九届五中</a:t>
            </a:r>
            <a:r>
              <a:rPr lang="zh-CN" altLang="en-US" sz="4400" b="1">
                <a:solidFill>
                  <a:srgbClr val="FF0000"/>
                </a:solidFill>
                <a:latin typeface="微软雅黑" panose="020B0503020204020204" charset="-122"/>
                <a:ea typeface="微软雅黑" panose="020B0503020204020204" charset="-122"/>
              </a:rPr>
              <a:t>全会</a:t>
            </a:r>
            <a:r>
              <a:rPr lang="zh-CN" altLang="en-US" sz="4400" b="1" smtClean="0">
                <a:solidFill>
                  <a:srgbClr val="FF0000"/>
                </a:solidFill>
                <a:latin typeface="微软雅黑" panose="020B0503020204020204" charset="-122"/>
                <a:ea typeface="微软雅黑" panose="020B0503020204020204" charset="-122"/>
              </a:rPr>
              <a:t>精神深读</a:t>
            </a:r>
            <a:endParaRPr lang="zh-CN" altLang="en-US" sz="4400" b="1" dirty="0">
              <a:solidFill>
                <a:srgbClr val="FF0000"/>
              </a:solidFill>
              <a:latin typeface="微软雅黑" panose="020B0503020204020204" charset="-122"/>
              <a:ea typeface="微软雅黑" panose="020B0503020204020204" charset="-122"/>
            </a:endParaRPr>
          </a:p>
        </p:txBody>
      </p:sp>
      <p:pic>
        <p:nvPicPr>
          <p:cNvPr id="4" name="图片 3" descr="未标题-12"/>
          <p:cNvPicPr>
            <a:picLocks noChangeAspect="1"/>
          </p:cNvPicPr>
          <p:nvPr>
            <p:custDataLst>
              <p:tags r:id="rId1"/>
            </p:custDataLst>
          </p:nvPr>
        </p:nvPicPr>
        <p:blipFill>
          <a:blip r:embed="rId5"/>
          <a:stretch>
            <a:fillRect/>
          </a:stretch>
        </p:blipFill>
        <p:spPr>
          <a:xfrm>
            <a:off x="3687445" y="866140"/>
            <a:ext cx="1777365" cy="176339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ppt_y</p:attrName>
                                        </p:attrNameLst>
                                      </p:cBhvr>
                                      <p:tavLst>
                                        <p:tav tm="0">
                                          <p:val>
                                            <p:strVal val="#ppt_y+#ppt_h*1.125000"/>
                                          </p:val>
                                        </p:tav>
                                        <p:tav tm="100000">
                                          <p:val>
                                            <p:strVal val="#ppt_y"/>
                                          </p:val>
                                        </p:tav>
                                      </p:tavLst>
                                    </p:anim>
                                    <p:animEffect transition="in" filter="wipe(up)">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663575" y="1405890"/>
            <a:ext cx="7851775" cy="2375535"/>
          </a:xfrm>
          <a:prstGeom prst="rect">
            <a:avLst/>
          </a:prstGeom>
          <a:solidFill>
            <a:schemeClr val="bg1">
              <a:alpha val="48000"/>
            </a:schemeClr>
          </a:solidFill>
          <a:ln w="12700" cmpd="sng">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75030" y="310515"/>
            <a:ext cx="3812540"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一个核心地位</a:t>
            </a:r>
          </a:p>
        </p:txBody>
      </p:sp>
      <p:cxnSp>
        <p:nvCxnSpPr>
          <p:cNvPr id="56" name="直接连接符 55"/>
          <p:cNvCxnSpPr/>
          <p:nvPr/>
        </p:nvCxnSpPr>
        <p:spPr>
          <a:xfrm>
            <a:off x="2581910" y="530860"/>
            <a:ext cx="6305550"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sp>
        <p:nvSpPr>
          <p:cNvPr id="100" name="文本框 99"/>
          <p:cNvSpPr txBox="1"/>
          <p:nvPr/>
        </p:nvSpPr>
        <p:spPr>
          <a:xfrm>
            <a:off x="730885" y="1557020"/>
            <a:ext cx="7682230" cy="1983740"/>
          </a:xfrm>
          <a:prstGeom prst="rect">
            <a:avLst/>
          </a:prstGeom>
          <a:noFill/>
          <a:ln w="9525">
            <a:noFill/>
          </a:ln>
        </p:spPr>
        <p:txBody>
          <a:bodyPr wrap="square">
            <a:spAutoFit/>
          </a:bodyPr>
          <a:lstStyle/>
          <a:p>
            <a:pPr indent="0" algn="just" fontAlgn="auto">
              <a:lnSpc>
                <a:spcPct val="150000"/>
              </a:lnSpc>
            </a:pPr>
            <a:r>
              <a:rPr lang="en-US" altLang="zh-CN" sz="1600" b="0">
                <a:latin typeface="微软雅黑" panose="020B0503020204020204" charset="-122"/>
                <a:ea typeface="微软雅黑" panose="020B0503020204020204" charset="-122"/>
              </a:rPr>
              <a:t>       </a:t>
            </a:r>
            <a:r>
              <a:rPr lang="zh-CN" sz="1600" b="0">
                <a:latin typeface="微软雅黑" panose="020B0503020204020204" charset="-122"/>
                <a:ea typeface="微软雅黑" panose="020B0503020204020204" charset="-122"/>
              </a:rPr>
              <a:t>坚持创新在现代化建设全局中的核心地位，是我们党编制五年规划建议历史上的</a:t>
            </a:r>
            <a:r>
              <a:rPr lang="zh-CN" sz="1600">
                <a:latin typeface="微软雅黑" panose="020B0503020204020204" charset="-122"/>
                <a:ea typeface="微软雅黑" panose="020B0503020204020204" charset="-122"/>
              </a:rPr>
              <a:t>第一次</a:t>
            </a:r>
            <a:r>
              <a:rPr lang="zh-CN" sz="1600" b="0">
                <a:latin typeface="微软雅黑" panose="020B0503020204020204" charset="-122"/>
                <a:ea typeface="微软雅黑" panose="020B0503020204020204" charset="-122"/>
              </a:rPr>
              <a:t>，也是以习近平同志为核心的党中央把握世界发展大势、立足当前、着眼长远作出的战略布局。</a:t>
            </a:r>
          </a:p>
          <a:p>
            <a:pPr indent="0" algn="just" fontAlgn="auto">
              <a:lnSpc>
                <a:spcPct val="150000"/>
              </a:lnSpc>
            </a:pPr>
            <a:r>
              <a:rPr lang="zh-CN" sz="1600" b="0">
                <a:latin typeface="微软雅黑" panose="020B0503020204020204" charset="-122"/>
                <a:ea typeface="微软雅黑" panose="020B0503020204020204" charset="-122"/>
              </a:rPr>
              <a:t>       开放合作是中国特色自主创新道路的应有之义，自立自强是能够相互平等、相互尊重，进行开放合作的前提和基础。</a:t>
            </a:r>
            <a:endParaRPr lang="zh-CN" altLang="en-US" sz="1600" b="0">
              <a:latin typeface="微软雅黑" panose="020B0503020204020204" charset="-122"/>
              <a:ea typeface="微软雅黑" panose="020B0503020204020204" charset="-122"/>
            </a:endParaRPr>
          </a:p>
        </p:txBody>
      </p:sp>
      <p:pic>
        <p:nvPicPr>
          <p:cNvPr id="25" name="图片 24" descr="未标题圆角"/>
          <p:cNvPicPr>
            <a:picLocks noChangeAspect="1"/>
          </p:cNvPicPr>
          <p:nvPr/>
        </p:nvPicPr>
        <p:blipFill>
          <a:blip r:embed="rId4"/>
          <a:stretch>
            <a:fillRect/>
          </a:stretch>
        </p:blipFill>
        <p:spPr>
          <a:xfrm>
            <a:off x="-16510" y="-8255"/>
            <a:ext cx="626745" cy="293370"/>
          </a:xfrm>
          <a:prstGeom prst="rect">
            <a:avLst/>
          </a:prstGeom>
        </p:spPr>
      </p:pic>
      <p:pic>
        <p:nvPicPr>
          <p:cNvPr id="27" name="图片 26" descr="圆角2"/>
          <p:cNvPicPr>
            <a:picLocks noChangeAspect="1"/>
          </p:cNvPicPr>
          <p:nvPr/>
        </p:nvPicPr>
        <p:blipFill>
          <a:blip r:embed="rId5"/>
          <a:stretch>
            <a:fillRect/>
          </a:stretch>
        </p:blipFill>
        <p:spPr>
          <a:xfrm>
            <a:off x="635" y="4655820"/>
            <a:ext cx="9143365" cy="487680"/>
          </a:xfrm>
          <a:prstGeom prst="rect">
            <a:avLst/>
          </a:prstGeom>
        </p:spPr>
      </p:pic>
      <p:pic>
        <p:nvPicPr>
          <p:cNvPr id="36" name="图片 35"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4" name="图片 3"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0"/>
                                        </p:tgtEl>
                                        <p:attrNameLst>
                                          <p:attrName>style.visibility</p:attrName>
                                        </p:attrNameLst>
                                      </p:cBhvr>
                                      <p:to>
                                        <p:strVal val="visible"/>
                                      </p:to>
                                    </p:set>
                                    <p:animEffect transition="in" filter="fade">
                                      <p:cBhvr>
                                        <p:cTn id="1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0" grpId="0"/>
      <p:bldP spid="100"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2374900" y="1602740"/>
            <a:ext cx="5080000" cy="1938020"/>
          </a:xfrm>
          <a:prstGeom prst="rect">
            <a:avLst/>
          </a:prstGeom>
          <a:noFill/>
          <a:ln w="9525">
            <a:noFill/>
          </a:ln>
        </p:spPr>
        <p:txBody>
          <a:bodyPr wrap="square">
            <a:spAutoFit/>
          </a:bodyPr>
          <a:lstStyle/>
          <a:p>
            <a:pPr indent="0" fontAlgn="auto">
              <a:lnSpc>
                <a:spcPct val="150000"/>
              </a:lnSpc>
              <a:buFont typeface="Wingdings" panose="05000000000000000000" charset="0"/>
              <a:buNone/>
            </a:pPr>
            <a:r>
              <a:rPr lang="en-US" altLang="zh-CN" sz="1600" b="0">
                <a:latin typeface="微软雅黑" panose="020B0503020204020204" charset="-122"/>
                <a:ea typeface="微软雅黑" panose="020B0503020204020204" charset="-122"/>
                <a:cs typeface="微软雅黑" panose="020B0503020204020204" charset="-122"/>
              </a:rPr>
              <a:t>       </a:t>
            </a:r>
            <a:r>
              <a:rPr lang="zh-CN" sz="1600" b="0">
                <a:latin typeface="微软雅黑" panose="020B0503020204020204" charset="-122"/>
                <a:ea typeface="微软雅黑" panose="020B0503020204020204" charset="-122"/>
                <a:cs typeface="微软雅黑" panose="020B0503020204020204" charset="-122"/>
              </a:rPr>
              <a:t>《建议》中提出坚持创新在现代化建设全局中的核心地位，把科技自立自强作为国家发展的战略支撑，摆在各项规划任务的首位，并且进行专章部署，这是我们党在编制五年规划建议历史上的第一次。</a:t>
            </a:r>
          </a:p>
          <a:p>
            <a:pPr indent="0" fontAlgn="auto">
              <a:lnSpc>
                <a:spcPct val="150000"/>
              </a:lnSpc>
              <a:buFont typeface="Wingdings" panose="05000000000000000000" charset="0"/>
              <a:buNone/>
            </a:pPr>
            <a:endParaRPr lang="zh-CN" altLang="en-US" sz="1600" b="0">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875030" y="310515"/>
            <a:ext cx="3812540"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三个</a:t>
            </a:r>
            <a:r>
              <a:rPr lang="en-US" altLang="zh-CN" sz="2000" b="1">
                <a:solidFill>
                  <a:srgbClr val="E70000"/>
                </a:solidFill>
                <a:latin typeface="微软雅黑" panose="020B0503020204020204" charset="-122"/>
                <a:ea typeface="微软雅黑" panose="020B0503020204020204" charset="-122"/>
                <a:sym typeface="字魂35号-经典雅黑" panose="02000000000000000000" pitchFamily="2" charset="-122"/>
              </a:rPr>
              <a:t>“</a:t>
            </a:r>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首次</a:t>
            </a:r>
            <a:r>
              <a:rPr lang="en-US" altLang="zh-CN" sz="2000" b="1">
                <a:solidFill>
                  <a:srgbClr val="E70000"/>
                </a:solidFill>
                <a:latin typeface="微软雅黑" panose="020B0503020204020204" charset="-122"/>
                <a:ea typeface="微软雅黑" panose="020B0503020204020204" charset="-122"/>
                <a:sym typeface="字魂35号-经典雅黑" panose="02000000000000000000" pitchFamily="2" charset="-122"/>
              </a:rPr>
              <a:t>”</a:t>
            </a:r>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值得关注</a:t>
            </a:r>
          </a:p>
        </p:txBody>
      </p:sp>
      <p:cxnSp>
        <p:nvCxnSpPr>
          <p:cNvPr id="56" name="直接连接符 55"/>
          <p:cNvCxnSpPr/>
          <p:nvPr/>
        </p:nvCxnSpPr>
        <p:spPr>
          <a:xfrm>
            <a:off x="3642360" y="530860"/>
            <a:ext cx="5245100"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18" name="图片 17" descr="未标题圆角"/>
          <p:cNvPicPr>
            <a:picLocks noChangeAspect="1"/>
          </p:cNvPicPr>
          <p:nvPr/>
        </p:nvPicPr>
        <p:blipFill>
          <a:blip r:embed="rId4"/>
          <a:stretch>
            <a:fillRect/>
          </a:stretch>
        </p:blipFill>
        <p:spPr>
          <a:xfrm>
            <a:off x="-16510" y="-8255"/>
            <a:ext cx="626745" cy="293370"/>
          </a:xfrm>
          <a:prstGeom prst="rect">
            <a:avLst/>
          </a:prstGeom>
        </p:spPr>
      </p:pic>
      <p:pic>
        <p:nvPicPr>
          <p:cNvPr id="19" name="图片 18" descr="圆角2"/>
          <p:cNvPicPr>
            <a:picLocks noChangeAspect="1"/>
          </p:cNvPicPr>
          <p:nvPr/>
        </p:nvPicPr>
        <p:blipFill>
          <a:blip r:embed="rId5"/>
          <a:stretch>
            <a:fillRect/>
          </a:stretch>
        </p:blipFill>
        <p:spPr>
          <a:xfrm>
            <a:off x="2540" y="4655820"/>
            <a:ext cx="9143365" cy="487680"/>
          </a:xfrm>
          <a:prstGeom prst="rect">
            <a:avLst/>
          </a:prstGeom>
        </p:spPr>
      </p:pic>
      <p:pic>
        <p:nvPicPr>
          <p:cNvPr id="128" name="图片 127"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4" name="图片 3"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
        <p:nvSpPr>
          <p:cNvPr id="7" name="Freeform 5"/>
          <p:cNvSpPr/>
          <p:nvPr/>
        </p:nvSpPr>
        <p:spPr bwMode="auto">
          <a:xfrm>
            <a:off x="1228090" y="2058035"/>
            <a:ext cx="871855" cy="827405"/>
          </a:xfrm>
          <a:custGeom>
            <a:avLst/>
            <a:gdLst>
              <a:gd name="T0" fmla="*/ 2245 w 2245"/>
              <a:gd name="T1" fmla="*/ 0 h 2370"/>
              <a:gd name="T2" fmla="*/ 1772 w 2245"/>
              <a:gd name="T3" fmla="*/ 223 h 2370"/>
              <a:gd name="T4" fmla="*/ 702 w 2245"/>
              <a:gd name="T5" fmla="*/ 223 h 2370"/>
              <a:gd name="T6" fmla="*/ 0 w 2245"/>
              <a:gd name="T7" fmla="*/ 1012 h 2370"/>
              <a:gd name="T8" fmla="*/ 0 w 2245"/>
              <a:gd name="T9" fmla="*/ 2370 h 2370"/>
              <a:gd name="T10" fmla="*/ 468 w 2245"/>
              <a:gd name="T11" fmla="*/ 2089 h 2370"/>
              <a:gd name="T12" fmla="*/ 1431 w 2245"/>
              <a:gd name="T13" fmla="*/ 2089 h 2370"/>
              <a:gd name="T14" fmla="*/ 2240 w 2245"/>
              <a:gd name="T15" fmla="*/ 1373 h 2370"/>
              <a:gd name="T16" fmla="*/ 2245 w 2245"/>
              <a:gd name="T17" fmla="*/ 0 h 2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5" h="2370">
                <a:moveTo>
                  <a:pt x="2245" y="0"/>
                </a:moveTo>
                <a:cubicBezTo>
                  <a:pt x="2134" y="114"/>
                  <a:pt x="1990" y="199"/>
                  <a:pt x="1772" y="223"/>
                </a:cubicBezTo>
                <a:cubicBezTo>
                  <a:pt x="1415" y="223"/>
                  <a:pt x="1058" y="223"/>
                  <a:pt x="702" y="223"/>
                </a:cubicBezTo>
                <a:cubicBezTo>
                  <a:pt x="409" y="254"/>
                  <a:pt x="2" y="616"/>
                  <a:pt x="0" y="1012"/>
                </a:cubicBezTo>
                <a:cubicBezTo>
                  <a:pt x="0" y="1465"/>
                  <a:pt x="0" y="1917"/>
                  <a:pt x="0" y="2370"/>
                </a:cubicBezTo>
                <a:cubicBezTo>
                  <a:pt x="101" y="2221"/>
                  <a:pt x="241" y="2112"/>
                  <a:pt x="468" y="2089"/>
                </a:cubicBezTo>
                <a:cubicBezTo>
                  <a:pt x="789" y="2089"/>
                  <a:pt x="1110" y="2089"/>
                  <a:pt x="1431" y="2089"/>
                </a:cubicBezTo>
                <a:cubicBezTo>
                  <a:pt x="1798" y="2064"/>
                  <a:pt x="2087" y="1870"/>
                  <a:pt x="2240" y="1373"/>
                </a:cubicBezTo>
                <a:cubicBezTo>
                  <a:pt x="2242" y="916"/>
                  <a:pt x="2243" y="458"/>
                  <a:pt x="2245" y="0"/>
                </a:cubicBezTo>
                <a:close/>
              </a:path>
            </a:pathLst>
          </a:custGeom>
          <a:solidFill>
            <a:srgbClr val="EA0000"/>
          </a:solidFill>
          <a:ln w="9" cap="flat">
            <a:noFill/>
            <a:prstDash val="solid"/>
            <a:miter lim="800000"/>
          </a:ln>
        </p:spPr>
        <p:txBody>
          <a:bodyPr vert="horz" wrap="square" lIns="91376" tIns="45689" rIns="91376" bIns="45689"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00">
              <a:solidFill>
                <a:schemeClr val="accent1"/>
              </a:solidFill>
              <a:latin typeface="微软雅黑" panose="020B0503020204020204" charset="-122"/>
              <a:ea typeface="微软雅黑" panose="020B0503020204020204" charset="-122"/>
            </a:endParaRPr>
          </a:p>
        </p:txBody>
      </p:sp>
      <p:sp>
        <p:nvSpPr>
          <p:cNvPr id="10" name="文本框 9"/>
          <p:cNvSpPr txBox="1"/>
          <p:nvPr/>
        </p:nvSpPr>
        <p:spPr>
          <a:xfrm>
            <a:off x="1468120" y="2211070"/>
            <a:ext cx="391160" cy="521970"/>
          </a:xfrm>
          <a:prstGeom prst="rect">
            <a:avLst/>
          </a:prstGeom>
          <a:noFill/>
        </p:spPr>
        <p:txBody>
          <a:bodyPr wrap="none" rtlCol="0">
            <a:spAutoFit/>
          </a:bodyPr>
          <a:lstStyle/>
          <a:p>
            <a:r>
              <a:rPr lang="en-US" altLang="zh-CN" sz="2800">
                <a:solidFill>
                  <a:schemeClr val="bg1"/>
                </a:solidFill>
                <a:effectLst>
                  <a:outerShdw blurRad="50800" dist="38100" algn="l" rotWithShape="0">
                    <a:prstClr val="black">
                      <a:alpha val="40000"/>
                    </a:prstClr>
                  </a:outerShdw>
                </a:effectLst>
                <a:latin typeface="微软雅黑" panose="020B0503020204020204" charset="-122"/>
                <a:ea typeface="微软雅黑" panose="020B0503020204020204" charset="-122"/>
              </a:rPr>
              <a:t>1</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strips(downLeft)">
                                      <p:cBhvr>
                                        <p:cTn id="7" dur="500"/>
                                        <p:tgtEl>
                                          <p:spTgt spid="100"/>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strips(downLeft)">
                                      <p:cBhvr>
                                        <p:cTn id="10" dur="500"/>
                                        <p:tgtEl>
                                          <p:spTgt spid="7"/>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trips(downLeft)">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0" grpId="1"/>
      <p:bldP spid="7" grpId="0" animBg="1"/>
      <p:bldP spid="7" grpId="1" animBg="1"/>
      <p:bldP spid="10" grpId="0"/>
      <p:bldP spid="10"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2332355" y="1994535"/>
            <a:ext cx="5080000" cy="829945"/>
          </a:xfrm>
          <a:prstGeom prst="rect">
            <a:avLst/>
          </a:prstGeom>
          <a:noFill/>
          <a:ln w="9525">
            <a:noFill/>
          </a:ln>
        </p:spPr>
        <p:txBody>
          <a:bodyPr>
            <a:spAutoFit/>
          </a:bodyPr>
          <a:lstStyle/>
          <a:p>
            <a:pPr indent="0" fontAlgn="auto">
              <a:lnSpc>
                <a:spcPct val="150000"/>
              </a:lnSpc>
              <a:buFont typeface="Wingdings" panose="05000000000000000000" charset="0"/>
              <a:buNone/>
            </a:pPr>
            <a:r>
              <a:rPr lang="zh-CN" sz="1600" b="0">
                <a:latin typeface="微软雅黑" panose="020B0503020204020204" charset="-122"/>
                <a:ea typeface="微软雅黑" panose="020B0503020204020204" charset="-122"/>
                <a:cs typeface="微软雅黑" panose="020B0503020204020204" charset="-122"/>
              </a:rPr>
              <a:t>       首次把全体人民共同富裕取得更为明显的实质性进展作为远景目标提出来。</a:t>
            </a:r>
            <a:endParaRPr lang="zh-CN" altLang="en-US" sz="1600" b="0">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875030" y="310515"/>
            <a:ext cx="3812540"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三个</a:t>
            </a:r>
            <a:r>
              <a:rPr lang="en-US" altLang="zh-CN" sz="2000" b="1">
                <a:solidFill>
                  <a:srgbClr val="E70000"/>
                </a:solidFill>
                <a:latin typeface="微软雅黑" panose="020B0503020204020204" charset="-122"/>
                <a:ea typeface="微软雅黑" panose="020B0503020204020204" charset="-122"/>
                <a:sym typeface="字魂35号-经典雅黑" panose="02000000000000000000" pitchFamily="2" charset="-122"/>
              </a:rPr>
              <a:t>“</a:t>
            </a:r>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首次</a:t>
            </a:r>
            <a:r>
              <a:rPr lang="en-US" altLang="zh-CN" sz="2000" b="1">
                <a:solidFill>
                  <a:srgbClr val="E70000"/>
                </a:solidFill>
                <a:latin typeface="微软雅黑" panose="020B0503020204020204" charset="-122"/>
                <a:ea typeface="微软雅黑" panose="020B0503020204020204" charset="-122"/>
                <a:sym typeface="字魂35号-经典雅黑" panose="02000000000000000000" pitchFamily="2" charset="-122"/>
              </a:rPr>
              <a:t>”</a:t>
            </a:r>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值得关注</a:t>
            </a:r>
          </a:p>
        </p:txBody>
      </p:sp>
      <p:cxnSp>
        <p:nvCxnSpPr>
          <p:cNvPr id="56" name="直接连接符 55"/>
          <p:cNvCxnSpPr/>
          <p:nvPr/>
        </p:nvCxnSpPr>
        <p:spPr>
          <a:xfrm>
            <a:off x="3653155" y="530860"/>
            <a:ext cx="523430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18" name="图片 17" descr="未标题圆角"/>
          <p:cNvPicPr>
            <a:picLocks noChangeAspect="1"/>
          </p:cNvPicPr>
          <p:nvPr/>
        </p:nvPicPr>
        <p:blipFill>
          <a:blip r:embed="rId4"/>
          <a:stretch>
            <a:fillRect/>
          </a:stretch>
        </p:blipFill>
        <p:spPr>
          <a:xfrm>
            <a:off x="-16510" y="-8255"/>
            <a:ext cx="626745" cy="293370"/>
          </a:xfrm>
          <a:prstGeom prst="rect">
            <a:avLst/>
          </a:prstGeom>
        </p:spPr>
      </p:pic>
      <p:pic>
        <p:nvPicPr>
          <p:cNvPr id="19" name="图片 18" descr="圆角2"/>
          <p:cNvPicPr>
            <a:picLocks noChangeAspect="1"/>
          </p:cNvPicPr>
          <p:nvPr/>
        </p:nvPicPr>
        <p:blipFill>
          <a:blip r:embed="rId5"/>
          <a:stretch>
            <a:fillRect/>
          </a:stretch>
        </p:blipFill>
        <p:spPr>
          <a:xfrm>
            <a:off x="2540" y="4655820"/>
            <a:ext cx="9143365" cy="487680"/>
          </a:xfrm>
          <a:prstGeom prst="rect">
            <a:avLst/>
          </a:prstGeom>
        </p:spPr>
      </p:pic>
      <p:pic>
        <p:nvPicPr>
          <p:cNvPr id="128" name="图片 127"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4" name="图片 3"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
        <p:nvSpPr>
          <p:cNvPr id="2" name="Freeform 5"/>
          <p:cNvSpPr/>
          <p:nvPr/>
        </p:nvSpPr>
        <p:spPr bwMode="auto">
          <a:xfrm>
            <a:off x="1228090" y="2058035"/>
            <a:ext cx="871855" cy="827405"/>
          </a:xfrm>
          <a:custGeom>
            <a:avLst/>
            <a:gdLst>
              <a:gd name="T0" fmla="*/ 2245 w 2245"/>
              <a:gd name="T1" fmla="*/ 0 h 2370"/>
              <a:gd name="T2" fmla="*/ 1772 w 2245"/>
              <a:gd name="T3" fmla="*/ 223 h 2370"/>
              <a:gd name="T4" fmla="*/ 702 w 2245"/>
              <a:gd name="T5" fmla="*/ 223 h 2370"/>
              <a:gd name="T6" fmla="*/ 0 w 2245"/>
              <a:gd name="T7" fmla="*/ 1012 h 2370"/>
              <a:gd name="T8" fmla="*/ 0 w 2245"/>
              <a:gd name="T9" fmla="*/ 2370 h 2370"/>
              <a:gd name="T10" fmla="*/ 468 w 2245"/>
              <a:gd name="T11" fmla="*/ 2089 h 2370"/>
              <a:gd name="T12" fmla="*/ 1431 w 2245"/>
              <a:gd name="T13" fmla="*/ 2089 h 2370"/>
              <a:gd name="T14" fmla="*/ 2240 w 2245"/>
              <a:gd name="T15" fmla="*/ 1373 h 2370"/>
              <a:gd name="T16" fmla="*/ 2245 w 2245"/>
              <a:gd name="T17" fmla="*/ 0 h 2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5" h="2370">
                <a:moveTo>
                  <a:pt x="2245" y="0"/>
                </a:moveTo>
                <a:cubicBezTo>
                  <a:pt x="2134" y="114"/>
                  <a:pt x="1990" y="199"/>
                  <a:pt x="1772" y="223"/>
                </a:cubicBezTo>
                <a:cubicBezTo>
                  <a:pt x="1415" y="223"/>
                  <a:pt x="1058" y="223"/>
                  <a:pt x="702" y="223"/>
                </a:cubicBezTo>
                <a:cubicBezTo>
                  <a:pt x="409" y="254"/>
                  <a:pt x="2" y="616"/>
                  <a:pt x="0" y="1012"/>
                </a:cubicBezTo>
                <a:cubicBezTo>
                  <a:pt x="0" y="1465"/>
                  <a:pt x="0" y="1917"/>
                  <a:pt x="0" y="2370"/>
                </a:cubicBezTo>
                <a:cubicBezTo>
                  <a:pt x="101" y="2221"/>
                  <a:pt x="241" y="2112"/>
                  <a:pt x="468" y="2089"/>
                </a:cubicBezTo>
                <a:cubicBezTo>
                  <a:pt x="789" y="2089"/>
                  <a:pt x="1110" y="2089"/>
                  <a:pt x="1431" y="2089"/>
                </a:cubicBezTo>
                <a:cubicBezTo>
                  <a:pt x="1798" y="2064"/>
                  <a:pt x="2087" y="1870"/>
                  <a:pt x="2240" y="1373"/>
                </a:cubicBezTo>
                <a:cubicBezTo>
                  <a:pt x="2242" y="916"/>
                  <a:pt x="2243" y="458"/>
                  <a:pt x="2245" y="0"/>
                </a:cubicBezTo>
                <a:close/>
              </a:path>
            </a:pathLst>
          </a:custGeom>
          <a:solidFill>
            <a:srgbClr val="EF0808"/>
          </a:solidFill>
          <a:ln w="9" cap="flat">
            <a:noFill/>
            <a:prstDash val="solid"/>
            <a:miter lim="800000"/>
          </a:ln>
        </p:spPr>
        <p:txBody>
          <a:bodyPr vert="horz" wrap="square" lIns="91376" tIns="45689" rIns="91376" bIns="45689"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00">
              <a:solidFill>
                <a:schemeClr val="accent1"/>
              </a:solidFill>
              <a:latin typeface="微软雅黑" panose="020B0503020204020204" charset="-122"/>
              <a:ea typeface="微软雅黑" panose="020B0503020204020204" charset="-122"/>
            </a:endParaRPr>
          </a:p>
        </p:txBody>
      </p:sp>
      <p:sp>
        <p:nvSpPr>
          <p:cNvPr id="3" name="文本框 2"/>
          <p:cNvSpPr txBox="1"/>
          <p:nvPr/>
        </p:nvSpPr>
        <p:spPr>
          <a:xfrm>
            <a:off x="1468120" y="2211070"/>
            <a:ext cx="391160" cy="521970"/>
          </a:xfrm>
          <a:prstGeom prst="rect">
            <a:avLst/>
          </a:prstGeom>
          <a:noFill/>
        </p:spPr>
        <p:txBody>
          <a:bodyPr wrap="none" rtlCol="0">
            <a:spAutoFit/>
          </a:bodyPr>
          <a:lstStyle/>
          <a:p>
            <a:r>
              <a:rPr lang="en-US" altLang="zh-CN" sz="2800">
                <a:solidFill>
                  <a:schemeClr val="bg1"/>
                </a:solidFill>
                <a:effectLst>
                  <a:outerShdw blurRad="50800" dist="38100" algn="l" rotWithShape="0">
                    <a:prstClr val="black">
                      <a:alpha val="40000"/>
                    </a:prstClr>
                  </a:outerShdw>
                </a:effectLst>
                <a:latin typeface="微软雅黑" panose="020B0503020204020204" charset="-122"/>
                <a:ea typeface="微软雅黑" panose="020B0503020204020204" charset="-122"/>
              </a:rPr>
              <a:t>2</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strips(downLeft)">
                                      <p:cBhvr>
                                        <p:cTn id="7" dur="500"/>
                                        <p:tgtEl>
                                          <p:spTgt spid="100"/>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strips(downLeft)">
                                      <p:cBhvr>
                                        <p:cTn id="10" dur="500"/>
                                        <p:tgtEl>
                                          <p:spTgt spid="2"/>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strips(downLeft)">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0" grpId="1"/>
      <p:bldP spid="2" grpId="0" animBg="1"/>
      <p:bldP spid="2" grpId="1" animBg="1"/>
      <p:bldP spid="3" grpId="0"/>
      <p:bldP spid="3"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2348865" y="1970405"/>
            <a:ext cx="5080000" cy="829945"/>
          </a:xfrm>
          <a:prstGeom prst="rect">
            <a:avLst/>
          </a:prstGeom>
          <a:noFill/>
          <a:ln w="9525">
            <a:noFill/>
          </a:ln>
        </p:spPr>
        <p:txBody>
          <a:bodyPr>
            <a:spAutoFit/>
          </a:bodyPr>
          <a:lstStyle/>
          <a:p>
            <a:pPr indent="0" fontAlgn="auto">
              <a:lnSpc>
                <a:spcPct val="150000"/>
              </a:lnSpc>
              <a:buFont typeface="Wingdings" panose="05000000000000000000" charset="0"/>
              <a:buNone/>
            </a:pPr>
            <a:r>
              <a:rPr lang="zh-CN" sz="1600" b="0">
                <a:latin typeface="微软雅黑" panose="020B0503020204020204" charset="-122"/>
                <a:ea typeface="微软雅黑" panose="020B0503020204020204" charset="-122"/>
                <a:cs typeface="微软雅黑" panose="020B0503020204020204" charset="-122"/>
              </a:rPr>
              <a:t>       党中央首次明确了建成文化强国的具体时间表。明确提出到2035年建成文化强国。</a:t>
            </a:r>
            <a:endParaRPr lang="zh-CN" altLang="en-US" sz="1600" b="0">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875030" y="310515"/>
            <a:ext cx="3812540"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三个</a:t>
            </a:r>
            <a:r>
              <a:rPr lang="en-US" altLang="zh-CN" sz="2000" b="1">
                <a:solidFill>
                  <a:srgbClr val="E70000"/>
                </a:solidFill>
                <a:latin typeface="微软雅黑" panose="020B0503020204020204" charset="-122"/>
                <a:ea typeface="微软雅黑" panose="020B0503020204020204" charset="-122"/>
                <a:sym typeface="字魂35号-经典雅黑" panose="02000000000000000000" pitchFamily="2" charset="-122"/>
              </a:rPr>
              <a:t>“</a:t>
            </a:r>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首次</a:t>
            </a:r>
            <a:r>
              <a:rPr lang="en-US" altLang="zh-CN" sz="2000" b="1">
                <a:solidFill>
                  <a:srgbClr val="E70000"/>
                </a:solidFill>
                <a:latin typeface="微软雅黑" panose="020B0503020204020204" charset="-122"/>
                <a:ea typeface="微软雅黑" panose="020B0503020204020204" charset="-122"/>
                <a:sym typeface="字魂35号-经典雅黑" panose="02000000000000000000" pitchFamily="2" charset="-122"/>
              </a:rPr>
              <a:t>”</a:t>
            </a:r>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值得关注</a:t>
            </a:r>
          </a:p>
        </p:txBody>
      </p:sp>
      <p:cxnSp>
        <p:nvCxnSpPr>
          <p:cNvPr id="56" name="直接连接符 55"/>
          <p:cNvCxnSpPr/>
          <p:nvPr/>
        </p:nvCxnSpPr>
        <p:spPr>
          <a:xfrm>
            <a:off x="3716020" y="530860"/>
            <a:ext cx="5171440"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18" name="图片 17" descr="未标题圆角"/>
          <p:cNvPicPr>
            <a:picLocks noChangeAspect="1"/>
          </p:cNvPicPr>
          <p:nvPr/>
        </p:nvPicPr>
        <p:blipFill>
          <a:blip r:embed="rId4"/>
          <a:stretch>
            <a:fillRect/>
          </a:stretch>
        </p:blipFill>
        <p:spPr>
          <a:xfrm>
            <a:off x="-16510" y="-8255"/>
            <a:ext cx="626745" cy="293370"/>
          </a:xfrm>
          <a:prstGeom prst="rect">
            <a:avLst/>
          </a:prstGeom>
        </p:spPr>
      </p:pic>
      <p:pic>
        <p:nvPicPr>
          <p:cNvPr id="19" name="图片 18" descr="圆角2"/>
          <p:cNvPicPr>
            <a:picLocks noChangeAspect="1"/>
          </p:cNvPicPr>
          <p:nvPr/>
        </p:nvPicPr>
        <p:blipFill>
          <a:blip r:embed="rId5"/>
          <a:stretch>
            <a:fillRect/>
          </a:stretch>
        </p:blipFill>
        <p:spPr>
          <a:xfrm>
            <a:off x="2540" y="4655820"/>
            <a:ext cx="9143365" cy="487680"/>
          </a:xfrm>
          <a:prstGeom prst="rect">
            <a:avLst/>
          </a:prstGeom>
        </p:spPr>
      </p:pic>
      <p:pic>
        <p:nvPicPr>
          <p:cNvPr id="128" name="图片 127"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4" name="图片 3"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
        <p:nvSpPr>
          <p:cNvPr id="2" name="Freeform 5"/>
          <p:cNvSpPr/>
          <p:nvPr/>
        </p:nvSpPr>
        <p:spPr bwMode="auto">
          <a:xfrm>
            <a:off x="1228090" y="2058035"/>
            <a:ext cx="871855" cy="827405"/>
          </a:xfrm>
          <a:custGeom>
            <a:avLst/>
            <a:gdLst>
              <a:gd name="T0" fmla="*/ 2245 w 2245"/>
              <a:gd name="T1" fmla="*/ 0 h 2370"/>
              <a:gd name="T2" fmla="*/ 1772 w 2245"/>
              <a:gd name="T3" fmla="*/ 223 h 2370"/>
              <a:gd name="T4" fmla="*/ 702 w 2245"/>
              <a:gd name="T5" fmla="*/ 223 h 2370"/>
              <a:gd name="T6" fmla="*/ 0 w 2245"/>
              <a:gd name="T7" fmla="*/ 1012 h 2370"/>
              <a:gd name="T8" fmla="*/ 0 w 2245"/>
              <a:gd name="T9" fmla="*/ 2370 h 2370"/>
              <a:gd name="T10" fmla="*/ 468 w 2245"/>
              <a:gd name="T11" fmla="*/ 2089 h 2370"/>
              <a:gd name="T12" fmla="*/ 1431 w 2245"/>
              <a:gd name="T13" fmla="*/ 2089 h 2370"/>
              <a:gd name="T14" fmla="*/ 2240 w 2245"/>
              <a:gd name="T15" fmla="*/ 1373 h 2370"/>
              <a:gd name="T16" fmla="*/ 2245 w 2245"/>
              <a:gd name="T17" fmla="*/ 0 h 2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5" h="2370">
                <a:moveTo>
                  <a:pt x="2245" y="0"/>
                </a:moveTo>
                <a:cubicBezTo>
                  <a:pt x="2134" y="114"/>
                  <a:pt x="1990" y="199"/>
                  <a:pt x="1772" y="223"/>
                </a:cubicBezTo>
                <a:cubicBezTo>
                  <a:pt x="1415" y="223"/>
                  <a:pt x="1058" y="223"/>
                  <a:pt x="702" y="223"/>
                </a:cubicBezTo>
                <a:cubicBezTo>
                  <a:pt x="409" y="254"/>
                  <a:pt x="2" y="616"/>
                  <a:pt x="0" y="1012"/>
                </a:cubicBezTo>
                <a:cubicBezTo>
                  <a:pt x="0" y="1465"/>
                  <a:pt x="0" y="1917"/>
                  <a:pt x="0" y="2370"/>
                </a:cubicBezTo>
                <a:cubicBezTo>
                  <a:pt x="101" y="2221"/>
                  <a:pt x="241" y="2112"/>
                  <a:pt x="468" y="2089"/>
                </a:cubicBezTo>
                <a:cubicBezTo>
                  <a:pt x="789" y="2089"/>
                  <a:pt x="1110" y="2089"/>
                  <a:pt x="1431" y="2089"/>
                </a:cubicBezTo>
                <a:cubicBezTo>
                  <a:pt x="1798" y="2064"/>
                  <a:pt x="2087" y="1870"/>
                  <a:pt x="2240" y="1373"/>
                </a:cubicBezTo>
                <a:cubicBezTo>
                  <a:pt x="2242" y="916"/>
                  <a:pt x="2243" y="458"/>
                  <a:pt x="2245" y="0"/>
                </a:cubicBezTo>
                <a:close/>
              </a:path>
            </a:pathLst>
          </a:custGeom>
          <a:solidFill>
            <a:srgbClr val="EA0000"/>
          </a:solidFill>
          <a:ln w="9" cap="flat">
            <a:noFill/>
            <a:prstDash val="solid"/>
            <a:miter lim="800000"/>
          </a:ln>
        </p:spPr>
        <p:txBody>
          <a:bodyPr vert="horz" wrap="square" lIns="91376" tIns="45689" rIns="91376" bIns="45689"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00">
              <a:solidFill>
                <a:schemeClr val="accent1"/>
              </a:solidFill>
              <a:latin typeface="微软雅黑" panose="020B0503020204020204" charset="-122"/>
              <a:ea typeface="微软雅黑" panose="020B0503020204020204" charset="-122"/>
            </a:endParaRPr>
          </a:p>
        </p:txBody>
      </p:sp>
      <p:sp>
        <p:nvSpPr>
          <p:cNvPr id="3" name="文本框 2"/>
          <p:cNvSpPr txBox="1"/>
          <p:nvPr/>
        </p:nvSpPr>
        <p:spPr>
          <a:xfrm>
            <a:off x="1468120" y="2211070"/>
            <a:ext cx="391160" cy="521970"/>
          </a:xfrm>
          <a:prstGeom prst="rect">
            <a:avLst/>
          </a:prstGeom>
          <a:noFill/>
        </p:spPr>
        <p:txBody>
          <a:bodyPr wrap="none" rtlCol="0">
            <a:spAutoFit/>
          </a:bodyPr>
          <a:lstStyle/>
          <a:p>
            <a:r>
              <a:rPr lang="en-US" altLang="zh-CN" sz="2800">
                <a:solidFill>
                  <a:schemeClr val="bg1"/>
                </a:solidFill>
                <a:effectLst>
                  <a:outerShdw blurRad="50800" dist="38100" algn="l" rotWithShape="0">
                    <a:prstClr val="black">
                      <a:alpha val="40000"/>
                    </a:prstClr>
                  </a:outerShdw>
                </a:effectLst>
                <a:latin typeface="微软雅黑" panose="020B0503020204020204" charset="-122"/>
                <a:ea typeface="微软雅黑" panose="020B0503020204020204" charset="-122"/>
              </a:rPr>
              <a:t>3</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strips(downLeft)">
                                      <p:cBhvr>
                                        <p:cTn id="7" dur="500"/>
                                        <p:tgtEl>
                                          <p:spTgt spid="100"/>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strips(downLeft)">
                                      <p:cBhvr>
                                        <p:cTn id="10" dur="500"/>
                                        <p:tgtEl>
                                          <p:spTgt spid="2"/>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strips(downLeft)">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0" grpId="1"/>
      <p:bldP spid="2" grpId="0" animBg="1"/>
      <p:bldP spid="2" grpId="1" animBg="1"/>
      <p:bldP spid="3" grpId="0"/>
      <p:bldP spid="3"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5030" y="1119505"/>
            <a:ext cx="7440295" cy="2854325"/>
          </a:xfrm>
          <a:prstGeom prst="rect">
            <a:avLst/>
          </a:prstGeom>
          <a:solidFill>
            <a:schemeClr val="bg1">
              <a:alpha val="48000"/>
            </a:schemeClr>
          </a:solidFill>
          <a:ln w="12700" cmpd="sng">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E:\五中全会\解读\66.png66"/>
          <p:cNvPicPr>
            <a:picLocks noChangeAspect="1"/>
          </p:cNvPicPr>
          <p:nvPr/>
        </p:nvPicPr>
        <p:blipFill>
          <a:blip r:embed="rId4"/>
          <a:srcRect/>
          <a:stretch>
            <a:fillRect/>
          </a:stretch>
        </p:blipFill>
        <p:spPr>
          <a:xfrm>
            <a:off x="7295515" y="422910"/>
            <a:ext cx="1744345" cy="1744345"/>
          </a:xfrm>
          <a:prstGeom prst="rect">
            <a:avLst/>
          </a:prstGeom>
        </p:spPr>
      </p:pic>
      <p:sp>
        <p:nvSpPr>
          <p:cNvPr id="6" name="文本框 5"/>
          <p:cNvSpPr txBox="1"/>
          <p:nvPr/>
        </p:nvSpPr>
        <p:spPr>
          <a:xfrm>
            <a:off x="875030" y="310515"/>
            <a:ext cx="3812540"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一个重大判断</a:t>
            </a:r>
            <a:endParaRPr lang="en-US" altLang="zh-CN" sz="2000" b="1">
              <a:solidFill>
                <a:srgbClr val="E70000"/>
              </a:solidFill>
              <a:latin typeface="微软雅黑" panose="020B0503020204020204" charset="-122"/>
              <a:ea typeface="微软雅黑" panose="020B0503020204020204" charset="-122"/>
              <a:sym typeface="字魂35号-经典雅黑" panose="02000000000000000000" pitchFamily="2" charset="-122"/>
            </a:endParaRPr>
          </a:p>
        </p:txBody>
      </p:sp>
      <p:cxnSp>
        <p:nvCxnSpPr>
          <p:cNvPr id="56" name="直接连接符 55"/>
          <p:cNvCxnSpPr/>
          <p:nvPr/>
        </p:nvCxnSpPr>
        <p:spPr>
          <a:xfrm>
            <a:off x="2581910" y="530860"/>
            <a:ext cx="6305550"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7" name="图片 6" descr="未标题圆角"/>
          <p:cNvPicPr>
            <a:picLocks noChangeAspect="1"/>
          </p:cNvPicPr>
          <p:nvPr/>
        </p:nvPicPr>
        <p:blipFill>
          <a:blip r:embed="rId5"/>
          <a:stretch>
            <a:fillRect/>
          </a:stretch>
        </p:blipFill>
        <p:spPr>
          <a:xfrm>
            <a:off x="-16510" y="-8255"/>
            <a:ext cx="626745" cy="293370"/>
          </a:xfrm>
          <a:prstGeom prst="rect">
            <a:avLst/>
          </a:prstGeom>
        </p:spPr>
      </p:pic>
      <p:pic>
        <p:nvPicPr>
          <p:cNvPr id="27" name="图片 26" descr="圆角2"/>
          <p:cNvPicPr>
            <a:picLocks noChangeAspect="1"/>
          </p:cNvPicPr>
          <p:nvPr/>
        </p:nvPicPr>
        <p:blipFill>
          <a:blip r:embed="rId6"/>
          <a:stretch>
            <a:fillRect/>
          </a:stretch>
        </p:blipFill>
        <p:spPr>
          <a:xfrm>
            <a:off x="635" y="4655820"/>
            <a:ext cx="9143365" cy="487680"/>
          </a:xfrm>
          <a:prstGeom prst="rect">
            <a:avLst/>
          </a:prstGeom>
        </p:spPr>
      </p:pic>
      <p:sp>
        <p:nvSpPr>
          <p:cNvPr id="100" name="文本框 99"/>
          <p:cNvSpPr txBox="1"/>
          <p:nvPr/>
        </p:nvSpPr>
        <p:spPr>
          <a:xfrm>
            <a:off x="1115060" y="1317625"/>
            <a:ext cx="6913880" cy="2676525"/>
          </a:xfrm>
          <a:prstGeom prst="rect">
            <a:avLst/>
          </a:prstGeom>
          <a:noFill/>
          <a:ln w="9525">
            <a:noFill/>
          </a:ln>
        </p:spPr>
        <p:txBody>
          <a:bodyPr wrap="square">
            <a:spAutoFit/>
          </a:bodyPr>
          <a:lstStyle/>
          <a:p>
            <a:pPr indent="0" algn="just" fontAlgn="auto">
              <a:lnSpc>
                <a:spcPct val="150000"/>
              </a:lnSpc>
            </a:pPr>
            <a:r>
              <a:rPr lang="en-US" altLang="zh-CN" sz="1600" b="0">
                <a:latin typeface="微软雅黑" panose="020B0503020204020204" charset="-122"/>
                <a:ea typeface="微软雅黑" panose="020B0503020204020204" charset="-122"/>
              </a:rPr>
              <a:t>       </a:t>
            </a:r>
            <a:r>
              <a:rPr lang="zh-CN" sz="1600" b="0">
                <a:latin typeface="微软雅黑" panose="020B0503020204020204" charset="-122"/>
                <a:ea typeface="微软雅黑" panose="020B0503020204020204" charset="-122"/>
              </a:rPr>
              <a:t>我国发展仍处于重要战略机遇期。这个战略机遇期有两个明显的特点：</a:t>
            </a:r>
          </a:p>
          <a:p>
            <a:pPr indent="0" algn="just" fontAlgn="auto">
              <a:lnSpc>
                <a:spcPct val="150000"/>
              </a:lnSpc>
            </a:pPr>
            <a:r>
              <a:rPr lang="zh-CN" sz="1600" b="0">
                <a:latin typeface="微软雅黑" panose="020B0503020204020204" charset="-122"/>
                <a:ea typeface="微软雅黑" panose="020B0503020204020204" charset="-122"/>
              </a:rPr>
              <a:t>       机遇和挑战前所未有。从国际看，当今世界正经历百年未有之大变局，外部环境的不稳定性不确定性明显增加。从国内看，我国正处在跨越中等收入阶段、迈向高收入国家行列的关键时期，我们即将全面建成小康社会，在此基础上，要开启全面建设社会主义现代化国家新征程。这其中有许多的新机遇、新挑战，大机遇、大挑战。</a:t>
            </a:r>
          </a:p>
          <a:p>
            <a:pPr indent="0" algn="just" fontAlgn="auto">
              <a:lnSpc>
                <a:spcPct val="150000"/>
              </a:lnSpc>
            </a:pPr>
            <a:r>
              <a:rPr lang="zh-CN" sz="1600" b="0">
                <a:latin typeface="微软雅黑" panose="020B0503020204020204" charset="-122"/>
                <a:ea typeface="微软雅黑" panose="020B0503020204020204" charset="-122"/>
              </a:rPr>
              <a:t>       </a:t>
            </a:r>
            <a:endParaRPr lang="zh-CN" altLang="en-US" sz="1600" b="0">
              <a:latin typeface="微软雅黑" panose="020B0503020204020204" charset="-122"/>
              <a:ea typeface="微软雅黑" panose="020B0503020204020204" charset="-122"/>
            </a:endParaRPr>
          </a:p>
        </p:txBody>
      </p:sp>
      <p:pic>
        <p:nvPicPr>
          <p:cNvPr id="23" name="图片 22" descr="未标题-12"/>
          <p:cNvPicPr>
            <a:picLocks noChangeAspect="1"/>
          </p:cNvPicPr>
          <p:nvPr>
            <p:custDataLst>
              <p:tags r:id="rId1"/>
            </p:custDataLst>
          </p:nvPr>
        </p:nvPicPr>
        <p:blipFill>
          <a:blip r:embed="rId7"/>
          <a:stretch>
            <a:fillRect/>
          </a:stretch>
        </p:blipFill>
        <p:spPr>
          <a:xfrm>
            <a:off x="342900" y="229870"/>
            <a:ext cx="605790" cy="601980"/>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0"/>
                                        </p:tgtEl>
                                        <p:attrNameLst>
                                          <p:attrName>style.visibility</p:attrName>
                                        </p:attrNameLst>
                                      </p:cBhvr>
                                      <p:to>
                                        <p:strVal val="visible"/>
                                      </p:to>
                                    </p:set>
                                    <p:animEffect transition="in" filter="fade">
                                      <p:cBhvr>
                                        <p:cTn id="1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100" grpId="0"/>
      <p:bldP spid="100"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535" y="1414780"/>
            <a:ext cx="7440295" cy="2356485"/>
          </a:xfrm>
          <a:prstGeom prst="rect">
            <a:avLst/>
          </a:prstGeom>
          <a:solidFill>
            <a:schemeClr val="bg1">
              <a:alpha val="48000"/>
            </a:schemeClr>
          </a:solidFill>
          <a:ln w="12700" cmpd="sng">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75030" y="310515"/>
            <a:ext cx="3812540"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一个重大判断</a:t>
            </a:r>
            <a:endParaRPr lang="en-US" altLang="zh-CN" sz="2000" b="1">
              <a:solidFill>
                <a:srgbClr val="E70000"/>
              </a:solidFill>
              <a:latin typeface="微软雅黑" panose="020B0503020204020204" charset="-122"/>
              <a:ea typeface="微软雅黑" panose="020B0503020204020204" charset="-122"/>
              <a:sym typeface="字魂35号-经典雅黑" panose="02000000000000000000" pitchFamily="2" charset="-122"/>
            </a:endParaRPr>
          </a:p>
        </p:txBody>
      </p:sp>
      <p:cxnSp>
        <p:nvCxnSpPr>
          <p:cNvPr id="56" name="直接连接符 55"/>
          <p:cNvCxnSpPr/>
          <p:nvPr/>
        </p:nvCxnSpPr>
        <p:spPr>
          <a:xfrm>
            <a:off x="2581910" y="530860"/>
            <a:ext cx="6305550"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7" name="图片 6" descr="未标题圆角"/>
          <p:cNvPicPr>
            <a:picLocks noChangeAspect="1"/>
          </p:cNvPicPr>
          <p:nvPr/>
        </p:nvPicPr>
        <p:blipFill>
          <a:blip r:embed="rId4"/>
          <a:stretch>
            <a:fillRect/>
          </a:stretch>
        </p:blipFill>
        <p:spPr>
          <a:xfrm>
            <a:off x="-16510" y="-8255"/>
            <a:ext cx="626745" cy="293370"/>
          </a:xfrm>
          <a:prstGeom prst="rect">
            <a:avLst/>
          </a:prstGeom>
        </p:spPr>
      </p:pic>
      <p:pic>
        <p:nvPicPr>
          <p:cNvPr id="27" name="图片 26" descr="圆角2"/>
          <p:cNvPicPr>
            <a:picLocks noChangeAspect="1"/>
          </p:cNvPicPr>
          <p:nvPr/>
        </p:nvPicPr>
        <p:blipFill>
          <a:blip r:embed="rId5"/>
          <a:stretch>
            <a:fillRect/>
          </a:stretch>
        </p:blipFill>
        <p:spPr>
          <a:xfrm>
            <a:off x="635" y="4655820"/>
            <a:ext cx="9143365" cy="487680"/>
          </a:xfrm>
          <a:prstGeom prst="rect">
            <a:avLst/>
          </a:prstGeom>
        </p:spPr>
      </p:pic>
      <p:sp>
        <p:nvSpPr>
          <p:cNvPr id="100" name="文本框 99"/>
          <p:cNvSpPr txBox="1"/>
          <p:nvPr/>
        </p:nvSpPr>
        <p:spPr>
          <a:xfrm>
            <a:off x="1119505" y="1414780"/>
            <a:ext cx="6905625" cy="1938020"/>
          </a:xfrm>
          <a:prstGeom prst="rect">
            <a:avLst/>
          </a:prstGeom>
          <a:noFill/>
          <a:ln w="9525">
            <a:noFill/>
          </a:ln>
        </p:spPr>
        <p:txBody>
          <a:bodyPr wrap="square">
            <a:spAutoFit/>
          </a:bodyPr>
          <a:lstStyle/>
          <a:p>
            <a:pPr indent="0" algn="just" fontAlgn="auto">
              <a:lnSpc>
                <a:spcPct val="150000"/>
              </a:lnSpc>
            </a:pPr>
            <a:endParaRPr lang="zh-CN" sz="1600" b="0">
              <a:latin typeface="微软雅黑" panose="020B0503020204020204" charset="-122"/>
              <a:ea typeface="微软雅黑" panose="020B0503020204020204" charset="-122"/>
            </a:endParaRPr>
          </a:p>
          <a:p>
            <a:pPr indent="0" algn="just" fontAlgn="auto">
              <a:lnSpc>
                <a:spcPct val="150000"/>
              </a:lnSpc>
            </a:pPr>
            <a:r>
              <a:rPr lang="zh-CN" sz="1600" b="0">
                <a:latin typeface="微软雅黑" panose="020B0503020204020204" charset="-122"/>
                <a:ea typeface="微软雅黑" panose="020B0503020204020204" charset="-122"/>
              </a:rPr>
              <a:t>       危中有机，危可转机。现在重要战略机遇期的内涵已经发生了变化，我们要辩证地认识机遇和挑战的关系，增强机遇意识和风险意识。既要善于顺势而为，会开顺风船，又要勇于逆势而上，会开顶风船，善于化危为机。危中有机，克服了危就是机。</a:t>
            </a:r>
            <a:endParaRPr lang="zh-CN" altLang="en-US" sz="1600" b="0">
              <a:latin typeface="微软雅黑" panose="020B0503020204020204" charset="-122"/>
              <a:ea typeface="微软雅黑" panose="020B0503020204020204" charset="-122"/>
            </a:endParaRPr>
          </a:p>
        </p:txBody>
      </p:sp>
      <p:pic>
        <p:nvPicPr>
          <p:cNvPr id="23" name="图片 22"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4" name="图片 3"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0"/>
                                        </p:tgtEl>
                                        <p:attrNameLst>
                                          <p:attrName>style.visibility</p:attrName>
                                        </p:attrNameLst>
                                      </p:cBhvr>
                                      <p:to>
                                        <p:strVal val="visible"/>
                                      </p:to>
                                    </p:set>
                                    <p:animEffect transition="in" filter="fade">
                                      <p:cBhvr>
                                        <p:cTn id="1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100" grpId="0"/>
      <p:bldP spid="100" grpId="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5330053" y="1801563"/>
            <a:ext cx="710750" cy="88254"/>
            <a:chOff x="7047471" y="3587545"/>
            <a:chExt cx="947667" cy="117672"/>
          </a:xfrm>
          <a:solidFill>
            <a:schemeClr val="accent2"/>
          </a:solidFill>
        </p:grpSpPr>
        <p:cxnSp>
          <p:nvCxnSpPr>
            <p:cNvPr id="29" name="直接连接符 28"/>
            <p:cNvCxnSpPr/>
            <p:nvPr/>
          </p:nvCxnSpPr>
          <p:spPr>
            <a:xfrm>
              <a:off x="716514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7047471"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grpSp>
        <p:nvGrpSpPr>
          <p:cNvPr id="5" name="组合 4"/>
          <p:cNvGrpSpPr/>
          <p:nvPr/>
        </p:nvGrpSpPr>
        <p:grpSpPr>
          <a:xfrm>
            <a:off x="3102136" y="1801563"/>
            <a:ext cx="710750" cy="88254"/>
            <a:chOff x="4076914" y="3587545"/>
            <a:chExt cx="947666" cy="117672"/>
          </a:xfrm>
          <a:solidFill>
            <a:schemeClr val="accent1"/>
          </a:solidFill>
        </p:grpSpPr>
        <p:cxnSp>
          <p:nvCxnSpPr>
            <p:cNvPr id="30" name="直接连接符 29"/>
            <p:cNvCxnSpPr/>
            <p:nvPr/>
          </p:nvCxnSpPr>
          <p:spPr>
            <a:xfrm>
              <a:off x="407691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4906908"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sp>
        <p:nvSpPr>
          <p:cNvPr id="2" name="文本框 1"/>
          <p:cNvSpPr txBox="1"/>
          <p:nvPr/>
        </p:nvSpPr>
        <p:spPr>
          <a:xfrm>
            <a:off x="1732915" y="2698115"/>
            <a:ext cx="5676900" cy="645160"/>
          </a:xfrm>
          <a:prstGeom prst="rect">
            <a:avLst/>
          </a:prstGeom>
          <a:noFill/>
        </p:spPr>
        <p:txBody>
          <a:bodyPr wrap="none" rtlCol="0">
            <a:spAutoFit/>
            <a:scene3d>
              <a:camera prst="orthographicFront"/>
              <a:lightRig rig="soft" dir="t">
                <a:rot lat="0" lon="0" rev="15600000"/>
              </a:lightRig>
            </a:scene3d>
            <a:sp3d extrusionH="57150" prstMaterial="softEdge">
              <a:bevelT w="25400" h="38100"/>
            </a:sp3d>
          </a:bodyPr>
          <a:lstStyle/>
          <a:p>
            <a:pPr algn="l"/>
            <a:r>
              <a:rPr lang="zh-CN" altLang="en-US" sz="3600" b="1">
                <a:solidFill>
                  <a:srgbClr val="E70000"/>
                </a:solidFill>
                <a:latin typeface="微软雅黑" panose="020B0503020204020204" charset="-122"/>
                <a:ea typeface="微软雅黑" panose="020B0503020204020204" charset="-122"/>
              </a:rPr>
              <a:t>规划《建议》突出民生议题</a:t>
            </a:r>
          </a:p>
        </p:txBody>
      </p:sp>
      <p:grpSp>
        <p:nvGrpSpPr>
          <p:cNvPr id="23" name="组合 22"/>
          <p:cNvGrpSpPr/>
          <p:nvPr/>
        </p:nvGrpSpPr>
        <p:grpSpPr>
          <a:xfrm>
            <a:off x="3941445" y="1290320"/>
            <a:ext cx="1259205" cy="972185"/>
            <a:chOff x="6207" y="2032"/>
            <a:chExt cx="1983" cy="1531"/>
          </a:xfrm>
        </p:grpSpPr>
        <p:sp>
          <p:nvSpPr>
            <p:cNvPr id="20" name="椭圆 19"/>
            <p:cNvSpPr/>
            <p:nvPr/>
          </p:nvSpPr>
          <p:spPr>
            <a:xfrm>
              <a:off x="6434" y="2032"/>
              <a:ext cx="1531" cy="1531"/>
            </a:xfrm>
            <a:prstGeom prst="ellipse">
              <a:avLst/>
            </a:prstGeom>
            <a:solidFill>
              <a:schemeClr val="accent1">
                <a:lumMod val="40000"/>
                <a:lumOff val="60000"/>
                <a:alpha val="50000"/>
              </a:schemeClr>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1" name="椭圆 20"/>
            <p:cNvSpPr/>
            <p:nvPr/>
          </p:nvSpPr>
          <p:spPr>
            <a:xfrm>
              <a:off x="6581" y="2174"/>
              <a:ext cx="1247" cy="1247"/>
            </a:xfrm>
            <a:prstGeom prst="ellipse">
              <a:avLst/>
            </a:prstGeom>
            <a:solidFill>
              <a:srgbClr val="DD0000"/>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2" name="TextBox 14"/>
            <p:cNvSpPr txBox="1"/>
            <p:nvPr/>
          </p:nvSpPr>
          <p:spPr>
            <a:xfrm>
              <a:off x="6207" y="2287"/>
              <a:ext cx="1983" cy="10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4271" tIns="47135" rIns="94271" bIns="47135">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en-US" altLang="zh-CN" sz="3600" kern="0" dirty="0">
                  <a:solidFill>
                    <a:sysClr val="window" lastClr="FFFFFF"/>
                  </a:solidFill>
                  <a:effectLst/>
                  <a:latin typeface="思源黑体 CN Medium" panose="020B0600000000000000" pitchFamily="34" charset="-122"/>
                  <a:ea typeface="思源黑体 CN Medium" panose="020B0600000000000000" pitchFamily="34" charset="-122"/>
                  <a:sym typeface="思源黑体 CN Medium" panose="020B0600000000000000" pitchFamily="34" charset="-122"/>
                </a:rPr>
                <a:t>3</a:t>
              </a:r>
              <a:endParaRPr lang="zh-CN" altLang="en-US" sz="3600" kern="0" dirty="0">
                <a:solidFill>
                  <a:sysClr val="window" lastClr="FFFFFF"/>
                </a:solidFill>
                <a:effectLst/>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pic>
        <p:nvPicPr>
          <p:cNvPr id="35" name="图片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5745" y="3294380"/>
            <a:ext cx="3569970" cy="573405"/>
          </a:xfrm>
          <a:prstGeom prst="rect">
            <a:avLst/>
          </a:prstGeom>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图片 108" descr="E:\五中全会\解读\66.png66"/>
          <p:cNvPicPr>
            <a:picLocks noChangeAspect="1"/>
          </p:cNvPicPr>
          <p:nvPr/>
        </p:nvPicPr>
        <p:blipFill>
          <a:blip r:embed="rId4"/>
          <a:srcRect/>
          <a:stretch>
            <a:fillRect/>
          </a:stretch>
        </p:blipFill>
        <p:spPr>
          <a:xfrm>
            <a:off x="7295515" y="422910"/>
            <a:ext cx="1744345" cy="1744345"/>
          </a:xfrm>
          <a:prstGeom prst="rect">
            <a:avLst/>
          </a:prstGeom>
        </p:spPr>
      </p:pic>
      <p:cxnSp>
        <p:nvCxnSpPr>
          <p:cNvPr id="56" name="直接连接符 55"/>
          <p:cNvCxnSpPr/>
          <p:nvPr/>
        </p:nvCxnSpPr>
        <p:spPr>
          <a:xfrm>
            <a:off x="950595" y="530860"/>
            <a:ext cx="79368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4" name="图片 3" descr="未标题圆角"/>
          <p:cNvPicPr>
            <a:picLocks noChangeAspect="1"/>
          </p:cNvPicPr>
          <p:nvPr/>
        </p:nvPicPr>
        <p:blipFill>
          <a:blip r:embed="rId5"/>
          <a:stretch>
            <a:fillRect/>
          </a:stretch>
        </p:blipFill>
        <p:spPr>
          <a:xfrm>
            <a:off x="-16510" y="-8255"/>
            <a:ext cx="626745" cy="293370"/>
          </a:xfrm>
          <a:prstGeom prst="rect">
            <a:avLst/>
          </a:prstGeom>
        </p:spPr>
      </p:pic>
      <p:pic>
        <p:nvPicPr>
          <p:cNvPr id="27" name="图片 26" descr="圆角2"/>
          <p:cNvPicPr>
            <a:picLocks noChangeAspect="1"/>
          </p:cNvPicPr>
          <p:nvPr/>
        </p:nvPicPr>
        <p:blipFill>
          <a:blip r:embed="rId6"/>
          <a:stretch>
            <a:fillRect/>
          </a:stretch>
        </p:blipFill>
        <p:spPr>
          <a:xfrm>
            <a:off x="635" y="4655820"/>
            <a:ext cx="9143365" cy="487680"/>
          </a:xfrm>
          <a:prstGeom prst="rect">
            <a:avLst/>
          </a:prstGeom>
        </p:spPr>
      </p:pic>
      <p:cxnSp>
        <p:nvCxnSpPr>
          <p:cNvPr id="8" name="直接连接符 7"/>
          <p:cNvCxnSpPr/>
          <p:nvPr/>
        </p:nvCxnSpPr>
        <p:spPr>
          <a:xfrm>
            <a:off x="950595" y="530860"/>
            <a:ext cx="79368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pic>
        <p:nvPicPr>
          <p:cNvPr id="12" name="图片 11" descr="未标题圆角"/>
          <p:cNvPicPr>
            <a:picLocks noChangeAspect="1"/>
          </p:cNvPicPr>
          <p:nvPr/>
        </p:nvPicPr>
        <p:blipFill>
          <a:blip r:embed="rId5"/>
          <a:stretch>
            <a:fillRect/>
          </a:stretch>
        </p:blipFill>
        <p:spPr>
          <a:xfrm>
            <a:off x="-16510" y="-8255"/>
            <a:ext cx="626745" cy="293370"/>
          </a:xfrm>
          <a:prstGeom prst="rect">
            <a:avLst/>
          </a:prstGeom>
        </p:spPr>
      </p:pic>
      <p:pic>
        <p:nvPicPr>
          <p:cNvPr id="14" name="图片 13" descr="未标题-12"/>
          <p:cNvPicPr>
            <a:picLocks noChangeAspect="1"/>
          </p:cNvPicPr>
          <p:nvPr>
            <p:custDataLst>
              <p:tags r:id="rId1"/>
            </p:custDataLst>
          </p:nvPr>
        </p:nvPicPr>
        <p:blipFill>
          <a:blip r:embed="rId7"/>
          <a:stretch>
            <a:fillRect/>
          </a:stretch>
        </p:blipFill>
        <p:spPr>
          <a:xfrm>
            <a:off x="344805" y="229870"/>
            <a:ext cx="605790" cy="601980"/>
          </a:xfrm>
          <a:prstGeom prst="rect">
            <a:avLst/>
          </a:prstGeom>
        </p:spPr>
      </p:pic>
      <p:grpSp>
        <p:nvGrpSpPr>
          <p:cNvPr id="33" name="组合 32"/>
          <p:cNvGrpSpPr/>
          <p:nvPr/>
        </p:nvGrpSpPr>
        <p:grpSpPr>
          <a:xfrm>
            <a:off x="949959" y="2417445"/>
            <a:ext cx="7441566" cy="829945"/>
            <a:chOff x="-394154" y="2703533"/>
            <a:chExt cx="10706569" cy="1235426"/>
          </a:xfrm>
        </p:grpSpPr>
        <p:sp>
          <p:nvSpPr>
            <p:cNvPr id="67" name="任意多边形 66"/>
            <p:cNvSpPr/>
            <p:nvPr/>
          </p:nvSpPr>
          <p:spPr>
            <a:xfrm>
              <a:off x="7194702" y="2842755"/>
              <a:ext cx="2981724" cy="663678"/>
            </a:xfrm>
            <a:custGeom>
              <a:avLst/>
              <a:gdLst>
                <a:gd name="connsiteX0" fmla="*/ 171940 w 2981724"/>
                <a:gd name="connsiteY0" fmla="*/ 0 h 663678"/>
                <a:gd name="connsiteX1" fmla="*/ 2981724 w 2981724"/>
                <a:gd name="connsiteY1" fmla="*/ 0 h 663678"/>
                <a:gd name="connsiteX2" fmla="*/ 2815805 w 2981724"/>
                <a:gd name="connsiteY2" fmla="*/ 663678 h 663678"/>
                <a:gd name="connsiteX3" fmla="*/ 0 w 2981724"/>
                <a:gd name="connsiteY3" fmla="*/ 663678 h 663678"/>
                <a:gd name="connsiteX4" fmla="*/ 171940 w 2981724"/>
                <a:gd name="connsiteY4" fmla="*/ 0 h 663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1724" h="663678">
                  <a:moveTo>
                    <a:pt x="171940" y="0"/>
                  </a:moveTo>
                  <a:lnTo>
                    <a:pt x="2981724" y="0"/>
                  </a:lnTo>
                  <a:lnTo>
                    <a:pt x="2815805" y="663678"/>
                  </a:lnTo>
                  <a:lnTo>
                    <a:pt x="0" y="663678"/>
                  </a:lnTo>
                  <a:lnTo>
                    <a:pt x="171940" y="0"/>
                  </a:lnTo>
                  <a:close/>
                </a:path>
              </a:pathLst>
            </a:custGeom>
            <a:solidFill>
              <a:srgbClr val="EA000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flipH="1">
              <a:off x="-394154" y="2703533"/>
              <a:ext cx="7588425" cy="1235426"/>
            </a:xfrm>
            <a:prstGeom prst="rect">
              <a:avLst/>
            </a:prstGeom>
            <a:noFill/>
          </p:spPr>
          <p:txBody>
            <a:bodyPr wrap="square" rtlCol="0">
              <a:spAutoFit/>
            </a:bodyPr>
            <a:lstStyle/>
            <a:p>
              <a:pPr algn="r" fontAlgn="auto">
                <a:lnSpc>
                  <a:spcPct val="150000"/>
                </a:lnSpc>
              </a:pPr>
              <a:r>
                <a:rPr sz="1600" dirty="0">
                  <a:latin typeface="微软雅黑" panose="020B0503020204020204" charset="-122"/>
                  <a:ea typeface="微软雅黑" panose="020B0503020204020204" charset="-122"/>
                  <a:sym typeface="字魂35号-经典雅黑" panose="02000000000000000000" pitchFamily="2" charset="-122"/>
                </a:rPr>
                <a:t>将提高人民收入水平，多渠道增加城乡居民收入，保持居民收入与经济增长基本同步</a:t>
              </a:r>
              <a:r>
                <a:rPr lang="zh-CN" sz="1600" dirty="0">
                  <a:latin typeface="微软雅黑" panose="020B0503020204020204" charset="-122"/>
                  <a:ea typeface="微软雅黑" panose="020B0503020204020204" charset="-122"/>
                  <a:sym typeface="字魂35号-经典雅黑" panose="02000000000000000000" pitchFamily="2" charset="-122"/>
                </a:rPr>
                <a:t>。</a:t>
              </a:r>
              <a:endParaRPr lang="zh-CN" altLang="zh-CN"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endParaRPr>
            </a:p>
          </p:txBody>
        </p:sp>
        <p:sp>
          <p:nvSpPr>
            <p:cNvPr id="69" name="文本框 68"/>
            <p:cNvSpPr txBox="1"/>
            <p:nvPr/>
          </p:nvSpPr>
          <p:spPr>
            <a:xfrm flipH="1">
              <a:off x="7059991" y="2919980"/>
              <a:ext cx="3252424" cy="548238"/>
            </a:xfrm>
            <a:prstGeom prst="rect">
              <a:avLst/>
            </a:prstGeom>
            <a:noFill/>
          </p:spPr>
          <p:txBody>
            <a:bodyPr wrap="square" rtlCol="0">
              <a:spAutoFit/>
            </a:bodyPr>
            <a:lstStyle/>
            <a:p>
              <a:pPr lvl="0" algn="ctr"/>
              <a:r>
                <a:rPr lang="zh-CN" altLang="en-US" dirty="0">
                  <a:solidFill>
                    <a:prstClr val="white"/>
                  </a:solidFill>
                  <a:latin typeface="微软雅黑" panose="020B0503020204020204" charset="-122"/>
                  <a:ea typeface="微软雅黑" panose="020B0503020204020204" charset="-122"/>
                </a:rPr>
                <a:t>收入方面</a:t>
              </a:r>
            </a:p>
          </p:txBody>
        </p:sp>
      </p:grpSp>
      <p:grpSp>
        <p:nvGrpSpPr>
          <p:cNvPr id="70" name="组合 69"/>
          <p:cNvGrpSpPr/>
          <p:nvPr/>
        </p:nvGrpSpPr>
        <p:grpSpPr>
          <a:xfrm>
            <a:off x="949960" y="1422400"/>
            <a:ext cx="7672705" cy="829945"/>
            <a:chOff x="440989" y="1463882"/>
            <a:chExt cx="9964267" cy="1234324"/>
          </a:xfrm>
        </p:grpSpPr>
        <p:sp>
          <p:nvSpPr>
            <p:cNvPr id="71" name="任意多边形 70"/>
            <p:cNvSpPr/>
            <p:nvPr/>
          </p:nvSpPr>
          <p:spPr>
            <a:xfrm>
              <a:off x="7535948" y="1680396"/>
              <a:ext cx="2869198" cy="663678"/>
            </a:xfrm>
            <a:custGeom>
              <a:avLst/>
              <a:gdLst>
                <a:gd name="connsiteX0" fmla="*/ 171940 w 2869198"/>
                <a:gd name="connsiteY0" fmla="*/ 0 h 663678"/>
                <a:gd name="connsiteX1" fmla="*/ 2869198 w 2869198"/>
                <a:gd name="connsiteY1" fmla="*/ 0 h 663678"/>
                <a:gd name="connsiteX2" fmla="*/ 2703279 w 2869198"/>
                <a:gd name="connsiteY2" fmla="*/ 663678 h 663678"/>
                <a:gd name="connsiteX3" fmla="*/ 0 w 2869198"/>
                <a:gd name="connsiteY3" fmla="*/ 663678 h 663678"/>
                <a:gd name="connsiteX4" fmla="*/ 171940 w 2869198"/>
                <a:gd name="connsiteY4" fmla="*/ 0 h 663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9198" h="663678">
                  <a:moveTo>
                    <a:pt x="171940" y="0"/>
                  </a:moveTo>
                  <a:lnTo>
                    <a:pt x="2869198" y="0"/>
                  </a:lnTo>
                  <a:lnTo>
                    <a:pt x="2703279" y="663678"/>
                  </a:lnTo>
                  <a:lnTo>
                    <a:pt x="0" y="663678"/>
                  </a:lnTo>
                  <a:lnTo>
                    <a:pt x="171940" y="0"/>
                  </a:lnTo>
                  <a:close/>
                </a:path>
              </a:pathLst>
            </a:custGeom>
            <a:solidFill>
              <a:srgbClr val="EA000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1"/>
            <p:cNvSpPr txBox="1"/>
            <p:nvPr/>
          </p:nvSpPr>
          <p:spPr>
            <a:xfrm flipH="1">
              <a:off x="440989" y="1463882"/>
              <a:ext cx="7149740" cy="1234324"/>
            </a:xfrm>
            <a:prstGeom prst="rect">
              <a:avLst/>
            </a:prstGeom>
            <a:noFill/>
          </p:spPr>
          <p:txBody>
            <a:bodyPr wrap="square" rtlCol="0">
              <a:spAutoFit/>
            </a:bodyPr>
            <a:lstStyle/>
            <a:p>
              <a:pPr algn="r" fontAlgn="auto">
                <a:lnSpc>
                  <a:spcPct val="150000"/>
                </a:lnSpc>
              </a:pPr>
              <a:r>
                <a:rPr sz="1600" dirty="0">
                  <a:latin typeface="微软雅黑" panose="020B0503020204020204" charset="-122"/>
                  <a:ea typeface="微软雅黑" panose="020B0503020204020204" charset="-122"/>
                  <a:sym typeface="字魂35号-经典雅黑" panose="02000000000000000000" pitchFamily="2" charset="-122"/>
                </a:rPr>
                <a:t>将强化就业优先政策，扩大就业容量，完善重点群体就业支持体系，实现更充分更高质量的就业</a:t>
              </a:r>
              <a:r>
                <a:rPr lang="zh-CN" sz="1600" dirty="0">
                  <a:latin typeface="微软雅黑" panose="020B0503020204020204" charset="-122"/>
                  <a:ea typeface="微软雅黑" panose="020B0503020204020204" charset="-122"/>
                  <a:sym typeface="字魂35号-经典雅黑" panose="02000000000000000000" pitchFamily="2" charset="-122"/>
                </a:rPr>
                <a:t>。</a:t>
              </a:r>
              <a:endParaRPr lang="zh-CN" altLang="zh-CN"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endParaRPr>
            </a:p>
          </p:txBody>
        </p:sp>
        <p:sp>
          <p:nvSpPr>
            <p:cNvPr id="73" name="文本框 72"/>
            <p:cNvSpPr txBox="1"/>
            <p:nvPr/>
          </p:nvSpPr>
          <p:spPr>
            <a:xfrm flipH="1">
              <a:off x="7588026" y="1738701"/>
              <a:ext cx="2817230" cy="547749"/>
            </a:xfrm>
            <a:prstGeom prst="rect">
              <a:avLst/>
            </a:prstGeom>
            <a:noFill/>
          </p:spPr>
          <p:txBody>
            <a:bodyPr wrap="square" rtlCol="0">
              <a:spAutoFit/>
            </a:bodyPr>
            <a:lstStyle/>
            <a:p>
              <a:pPr algn="ctr"/>
              <a:r>
                <a:rPr lang="zh-CN" altLang="en-US" dirty="0" smtClean="0">
                  <a:solidFill>
                    <a:schemeClr val="bg1"/>
                  </a:solidFill>
                  <a:latin typeface="微软雅黑" panose="020B0503020204020204" charset="-122"/>
                  <a:ea typeface="微软雅黑" panose="020B0503020204020204" charset="-122"/>
                </a:rPr>
                <a:t>就业方面</a:t>
              </a:r>
            </a:p>
          </p:txBody>
        </p:sp>
      </p:grpSp>
      <p:grpSp>
        <p:nvGrpSpPr>
          <p:cNvPr id="74" name="组合 73"/>
          <p:cNvGrpSpPr/>
          <p:nvPr/>
        </p:nvGrpSpPr>
        <p:grpSpPr>
          <a:xfrm>
            <a:off x="949961" y="3476625"/>
            <a:ext cx="7131052" cy="829945"/>
            <a:chOff x="-685613" y="4248768"/>
            <a:chExt cx="10604868" cy="1235426"/>
          </a:xfrm>
        </p:grpSpPr>
        <p:sp>
          <p:nvSpPr>
            <p:cNvPr id="75" name="任意多边形 74"/>
            <p:cNvSpPr/>
            <p:nvPr/>
          </p:nvSpPr>
          <p:spPr>
            <a:xfrm>
              <a:off x="6830444" y="4248768"/>
              <a:ext cx="3088807" cy="663678"/>
            </a:xfrm>
            <a:custGeom>
              <a:avLst/>
              <a:gdLst>
                <a:gd name="connsiteX0" fmla="*/ 171940 w 3088807"/>
                <a:gd name="connsiteY0" fmla="*/ 0 h 663678"/>
                <a:gd name="connsiteX1" fmla="*/ 3088807 w 3088807"/>
                <a:gd name="connsiteY1" fmla="*/ 0 h 663678"/>
                <a:gd name="connsiteX2" fmla="*/ 2922888 w 3088807"/>
                <a:gd name="connsiteY2" fmla="*/ 663678 h 663678"/>
                <a:gd name="connsiteX3" fmla="*/ 0 w 3088807"/>
                <a:gd name="connsiteY3" fmla="*/ 663678 h 663678"/>
                <a:gd name="connsiteX4" fmla="*/ 171940 w 3088807"/>
                <a:gd name="connsiteY4" fmla="*/ 0 h 663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807" h="663678">
                  <a:moveTo>
                    <a:pt x="171940" y="0"/>
                  </a:moveTo>
                  <a:lnTo>
                    <a:pt x="3088807" y="0"/>
                  </a:lnTo>
                  <a:lnTo>
                    <a:pt x="2922888" y="663678"/>
                  </a:lnTo>
                  <a:lnTo>
                    <a:pt x="0" y="663678"/>
                  </a:lnTo>
                  <a:lnTo>
                    <a:pt x="171940" y="0"/>
                  </a:lnTo>
                  <a:close/>
                </a:path>
              </a:pathLst>
            </a:custGeom>
            <a:solidFill>
              <a:srgbClr val="EA0000">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文本框 85"/>
            <p:cNvSpPr txBox="1"/>
            <p:nvPr/>
          </p:nvSpPr>
          <p:spPr>
            <a:xfrm flipH="1">
              <a:off x="-685613" y="4248768"/>
              <a:ext cx="7263813" cy="1235426"/>
            </a:xfrm>
            <a:prstGeom prst="rect">
              <a:avLst/>
            </a:prstGeom>
            <a:noFill/>
          </p:spPr>
          <p:txBody>
            <a:bodyPr wrap="square" rtlCol="0">
              <a:spAutoFit/>
            </a:bodyPr>
            <a:lstStyle/>
            <a:p>
              <a:pPr algn="r" fontAlgn="auto">
                <a:lnSpc>
                  <a:spcPct val="150000"/>
                </a:lnSpc>
              </a:pPr>
              <a:r>
                <a:rPr sz="1600" dirty="0">
                  <a:latin typeface="微软雅黑" panose="020B0503020204020204" charset="-122"/>
                  <a:ea typeface="微软雅黑" panose="020B0503020204020204" charset="-122"/>
                  <a:sym typeface="字魂35号-经典雅黑" panose="02000000000000000000" pitchFamily="2" charset="-122"/>
                </a:rPr>
                <a:t>将建设高质量教育体系，推动义务教育均衡发展和城乡一体化，促进全民受教育程度不断提升</a:t>
              </a:r>
              <a:r>
                <a:rPr lang="zh-CN" sz="1600" dirty="0">
                  <a:latin typeface="微软雅黑" panose="020B0503020204020204" charset="-122"/>
                  <a:ea typeface="微软雅黑" panose="020B0503020204020204" charset="-122"/>
                  <a:sym typeface="字魂35号-经典雅黑" panose="02000000000000000000" pitchFamily="2" charset="-122"/>
                </a:rPr>
                <a:t>。</a:t>
              </a:r>
              <a:endParaRPr lang="zh-CN" altLang="zh-CN"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endParaRPr>
            </a:p>
          </p:txBody>
        </p:sp>
        <p:sp>
          <p:nvSpPr>
            <p:cNvPr id="87" name="文本框 86"/>
            <p:cNvSpPr txBox="1"/>
            <p:nvPr/>
          </p:nvSpPr>
          <p:spPr>
            <a:xfrm flipH="1">
              <a:off x="7020151" y="4306429"/>
              <a:ext cx="2899104" cy="548238"/>
            </a:xfrm>
            <a:prstGeom prst="rect">
              <a:avLst/>
            </a:prstGeom>
            <a:noFill/>
          </p:spPr>
          <p:txBody>
            <a:bodyPr wrap="square" rtlCol="0">
              <a:spAutoFit/>
            </a:bodyPr>
            <a:lstStyle/>
            <a:p>
              <a:pPr lvl="0" algn="ctr"/>
              <a:r>
                <a:rPr lang="zh-CN" altLang="en-US" dirty="0">
                  <a:solidFill>
                    <a:prstClr val="white"/>
                  </a:solidFill>
                  <a:latin typeface="微软雅黑" panose="020B0503020204020204" charset="-122"/>
                  <a:ea typeface="微软雅黑" panose="020B0503020204020204" charset="-122"/>
                </a:rPr>
                <a:t>教育方面</a:t>
              </a:r>
            </a:p>
          </p:txBody>
        </p:sp>
      </p:gr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1+#ppt_w/2"/>
                                          </p:val>
                                        </p:tav>
                                        <p:tav tm="100000">
                                          <p:val>
                                            <p:strVal val="#ppt_x"/>
                                          </p:val>
                                        </p:tav>
                                      </p:tavLst>
                                    </p:anim>
                                    <p:anim calcmode="lin" valueType="num">
                                      <p:cBhvr additive="base">
                                        <p:cTn id="14"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500" fill="hold"/>
                                        <p:tgtEl>
                                          <p:spTgt spid="74"/>
                                        </p:tgtEl>
                                        <p:attrNameLst>
                                          <p:attrName>ppt_x</p:attrName>
                                        </p:attrNameLst>
                                      </p:cBhvr>
                                      <p:tavLst>
                                        <p:tav tm="0">
                                          <p:val>
                                            <p:strVal val="0-#ppt_w/2"/>
                                          </p:val>
                                        </p:tav>
                                        <p:tav tm="100000">
                                          <p:val>
                                            <p:strVal val="#ppt_x"/>
                                          </p:val>
                                        </p:tav>
                                      </p:tavLst>
                                    </p:anim>
                                    <p:anim calcmode="lin" valueType="num">
                                      <p:cBhvr additive="base">
                                        <p:cTn id="20"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图片 108" descr="E:\五中全会\解读\66.png66"/>
          <p:cNvPicPr>
            <a:picLocks noChangeAspect="1"/>
          </p:cNvPicPr>
          <p:nvPr/>
        </p:nvPicPr>
        <p:blipFill>
          <a:blip r:embed="rId4"/>
          <a:srcRect/>
          <a:stretch>
            <a:fillRect/>
          </a:stretch>
        </p:blipFill>
        <p:spPr>
          <a:xfrm>
            <a:off x="7295515" y="422910"/>
            <a:ext cx="1744345" cy="1744345"/>
          </a:xfrm>
          <a:prstGeom prst="rect">
            <a:avLst/>
          </a:prstGeom>
        </p:spPr>
      </p:pic>
      <p:cxnSp>
        <p:nvCxnSpPr>
          <p:cNvPr id="56" name="直接连接符 55"/>
          <p:cNvCxnSpPr/>
          <p:nvPr/>
        </p:nvCxnSpPr>
        <p:spPr>
          <a:xfrm>
            <a:off x="950595" y="530860"/>
            <a:ext cx="79368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4" name="图片 3" descr="未标题圆角"/>
          <p:cNvPicPr>
            <a:picLocks noChangeAspect="1"/>
          </p:cNvPicPr>
          <p:nvPr/>
        </p:nvPicPr>
        <p:blipFill>
          <a:blip r:embed="rId5"/>
          <a:stretch>
            <a:fillRect/>
          </a:stretch>
        </p:blipFill>
        <p:spPr>
          <a:xfrm>
            <a:off x="-16510" y="-8255"/>
            <a:ext cx="626745" cy="293370"/>
          </a:xfrm>
          <a:prstGeom prst="rect">
            <a:avLst/>
          </a:prstGeom>
        </p:spPr>
      </p:pic>
      <p:pic>
        <p:nvPicPr>
          <p:cNvPr id="27" name="图片 26" descr="圆角2"/>
          <p:cNvPicPr>
            <a:picLocks noChangeAspect="1"/>
          </p:cNvPicPr>
          <p:nvPr/>
        </p:nvPicPr>
        <p:blipFill>
          <a:blip r:embed="rId6"/>
          <a:stretch>
            <a:fillRect/>
          </a:stretch>
        </p:blipFill>
        <p:spPr>
          <a:xfrm>
            <a:off x="635" y="4655820"/>
            <a:ext cx="9143365" cy="487680"/>
          </a:xfrm>
          <a:prstGeom prst="rect">
            <a:avLst/>
          </a:prstGeom>
        </p:spPr>
      </p:pic>
      <p:cxnSp>
        <p:nvCxnSpPr>
          <p:cNvPr id="8" name="直接连接符 7"/>
          <p:cNvCxnSpPr/>
          <p:nvPr/>
        </p:nvCxnSpPr>
        <p:spPr>
          <a:xfrm>
            <a:off x="950595" y="530860"/>
            <a:ext cx="79368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pic>
        <p:nvPicPr>
          <p:cNvPr id="12" name="图片 11" descr="未标题圆角"/>
          <p:cNvPicPr>
            <a:picLocks noChangeAspect="1"/>
          </p:cNvPicPr>
          <p:nvPr/>
        </p:nvPicPr>
        <p:blipFill>
          <a:blip r:embed="rId5"/>
          <a:stretch>
            <a:fillRect/>
          </a:stretch>
        </p:blipFill>
        <p:spPr>
          <a:xfrm>
            <a:off x="-16510" y="-8255"/>
            <a:ext cx="626745" cy="293370"/>
          </a:xfrm>
          <a:prstGeom prst="rect">
            <a:avLst/>
          </a:prstGeom>
        </p:spPr>
      </p:pic>
      <p:pic>
        <p:nvPicPr>
          <p:cNvPr id="14" name="图片 13" descr="未标题-12"/>
          <p:cNvPicPr>
            <a:picLocks noChangeAspect="1"/>
          </p:cNvPicPr>
          <p:nvPr>
            <p:custDataLst>
              <p:tags r:id="rId1"/>
            </p:custDataLst>
          </p:nvPr>
        </p:nvPicPr>
        <p:blipFill>
          <a:blip r:embed="rId7"/>
          <a:stretch>
            <a:fillRect/>
          </a:stretch>
        </p:blipFill>
        <p:spPr>
          <a:xfrm>
            <a:off x="344805" y="229870"/>
            <a:ext cx="605790" cy="601980"/>
          </a:xfrm>
          <a:prstGeom prst="rect">
            <a:avLst/>
          </a:prstGeom>
        </p:spPr>
      </p:pic>
      <p:grpSp>
        <p:nvGrpSpPr>
          <p:cNvPr id="89" name="组合 88"/>
          <p:cNvGrpSpPr/>
          <p:nvPr/>
        </p:nvGrpSpPr>
        <p:grpSpPr>
          <a:xfrm>
            <a:off x="1277620" y="1868805"/>
            <a:ext cx="7282179" cy="476250"/>
            <a:chOff x="-827263" y="5654780"/>
            <a:chExt cx="10831397" cy="708961"/>
          </a:xfrm>
        </p:grpSpPr>
        <p:sp>
          <p:nvSpPr>
            <p:cNvPr id="90" name="任意多边形 89"/>
            <p:cNvSpPr/>
            <p:nvPr/>
          </p:nvSpPr>
          <p:spPr>
            <a:xfrm>
              <a:off x="6788150" y="5654780"/>
              <a:ext cx="3215984" cy="663587"/>
            </a:xfrm>
            <a:custGeom>
              <a:avLst/>
              <a:gdLst>
                <a:gd name="connsiteX0" fmla="*/ 171940 w 3123318"/>
                <a:gd name="connsiteY0" fmla="*/ 0 h 663678"/>
                <a:gd name="connsiteX1" fmla="*/ 3123318 w 3123318"/>
                <a:gd name="connsiteY1" fmla="*/ 0 h 663678"/>
                <a:gd name="connsiteX2" fmla="*/ 2957399 w 3123318"/>
                <a:gd name="connsiteY2" fmla="*/ 663678 h 663678"/>
                <a:gd name="connsiteX3" fmla="*/ 0 w 3123318"/>
                <a:gd name="connsiteY3" fmla="*/ 663678 h 663678"/>
                <a:gd name="connsiteX4" fmla="*/ 171940 w 3123318"/>
                <a:gd name="connsiteY4" fmla="*/ 0 h 663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3318" h="663678">
                  <a:moveTo>
                    <a:pt x="171940" y="0"/>
                  </a:moveTo>
                  <a:lnTo>
                    <a:pt x="3123318" y="0"/>
                  </a:lnTo>
                  <a:lnTo>
                    <a:pt x="2957399" y="663678"/>
                  </a:lnTo>
                  <a:lnTo>
                    <a:pt x="0" y="663678"/>
                  </a:lnTo>
                  <a:lnTo>
                    <a:pt x="171940" y="0"/>
                  </a:lnTo>
                  <a:close/>
                </a:path>
              </a:pathLst>
            </a:custGeom>
            <a:solidFill>
              <a:srgbClr val="EA000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文本框 91"/>
            <p:cNvSpPr txBox="1"/>
            <p:nvPr/>
          </p:nvSpPr>
          <p:spPr>
            <a:xfrm flipH="1">
              <a:off x="-827263" y="5678412"/>
              <a:ext cx="7615413" cy="685329"/>
            </a:xfrm>
            <a:prstGeom prst="rect">
              <a:avLst/>
            </a:prstGeom>
            <a:noFill/>
          </p:spPr>
          <p:txBody>
            <a:bodyPr wrap="square" rtlCol="0">
              <a:spAutoFit/>
            </a:bodyPr>
            <a:lstStyle/>
            <a:p>
              <a:pPr algn="r" fontAlgn="auto">
                <a:lnSpc>
                  <a:spcPct val="150000"/>
                </a:lnSpc>
              </a:pPr>
              <a:r>
                <a:rPr sz="1600" dirty="0">
                  <a:latin typeface="微软雅黑" panose="020B0503020204020204" charset="-122"/>
                  <a:ea typeface="微软雅黑" panose="020B0503020204020204" charset="-122"/>
                  <a:sym typeface="字魂35号-经典雅黑" panose="02000000000000000000" pitchFamily="2" charset="-122"/>
                </a:rPr>
                <a:t>将广泛开展群众性文化活动，广泛开展全民健身运动</a:t>
              </a:r>
              <a:r>
                <a:rPr lang="zh-CN" sz="1600" dirty="0">
                  <a:latin typeface="微软雅黑" panose="020B0503020204020204" charset="-122"/>
                  <a:ea typeface="微软雅黑" panose="020B0503020204020204" charset="-122"/>
                  <a:sym typeface="字魂35号-经典雅黑" panose="02000000000000000000" pitchFamily="2" charset="-122"/>
                </a:rPr>
                <a:t>。</a:t>
              </a:r>
              <a:endParaRPr lang="zh-CN" altLang="zh-CN"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endParaRPr>
            </a:p>
          </p:txBody>
        </p:sp>
        <p:sp>
          <p:nvSpPr>
            <p:cNvPr id="93" name="文本框 92"/>
            <p:cNvSpPr txBox="1"/>
            <p:nvPr/>
          </p:nvSpPr>
          <p:spPr>
            <a:xfrm flipH="1">
              <a:off x="6823099" y="5721894"/>
              <a:ext cx="3150815" cy="548263"/>
            </a:xfrm>
            <a:prstGeom prst="rect">
              <a:avLst/>
            </a:prstGeom>
            <a:noFill/>
          </p:spPr>
          <p:txBody>
            <a:bodyPr wrap="square" rtlCol="0">
              <a:spAutoFit/>
            </a:bodyPr>
            <a:lstStyle/>
            <a:p>
              <a:pPr lvl="0" algn="ctr"/>
              <a:r>
                <a:rPr lang="zh-CN" altLang="en-US" dirty="0">
                  <a:solidFill>
                    <a:prstClr val="white"/>
                  </a:solidFill>
                  <a:latin typeface="微软雅黑" panose="020B0503020204020204" charset="-122"/>
                  <a:ea typeface="微软雅黑" panose="020B0503020204020204" charset="-122"/>
                </a:rPr>
                <a:t>文化体育方面</a:t>
              </a:r>
            </a:p>
          </p:txBody>
        </p:sp>
      </p:grpSp>
      <p:grpSp>
        <p:nvGrpSpPr>
          <p:cNvPr id="5" name="组合 4"/>
          <p:cNvGrpSpPr/>
          <p:nvPr/>
        </p:nvGrpSpPr>
        <p:grpSpPr>
          <a:xfrm>
            <a:off x="1130935" y="2650324"/>
            <a:ext cx="7210507" cy="829945"/>
            <a:chOff x="727335" y="1463882"/>
            <a:chExt cx="9677921" cy="1234324"/>
          </a:xfrm>
        </p:grpSpPr>
        <p:sp>
          <p:nvSpPr>
            <p:cNvPr id="6" name="任意多边形 5"/>
            <p:cNvSpPr/>
            <p:nvPr/>
          </p:nvSpPr>
          <p:spPr>
            <a:xfrm>
              <a:off x="7535948" y="1680396"/>
              <a:ext cx="2869198" cy="663678"/>
            </a:xfrm>
            <a:custGeom>
              <a:avLst/>
              <a:gdLst>
                <a:gd name="connsiteX0" fmla="*/ 171940 w 2869198"/>
                <a:gd name="connsiteY0" fmla="*/ 0 h 663678"/>
                <a:gd name="connsiteX1" fmla="*/ 2869198 w 2869198"/>
                <a:gd name="connsiteY1" fmla="*/ 0 h 663678"/>
                <a:gd name="connsiteX2" fmla="*/ 2703279 w 2869198"/>
                <a:gd name="connsiteY2" fmla="*/ 663678 h 663678"/>
                <a:gd name="connsiteX3" fmla="*/ 0 w 2869198"/>
                <a:gd name="connsiteY3" fmla="*/ 663678 h 663678"/>
                <a:gd name="connsiteX4" fmla="*/ 171940 w 2869198"/>
                <a:gd name="connsiteY4" fmla="*/ 0 h 663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9198" h="663678">
                  <a:moveTo>
                    <a:pt x="171940" y="0"/>
                  </a:moveTo>
                  <a:lnTo>
                    <a:pt x="2869198" y="0"/>
                  </a:lnTo>
                  <a:lnTo>
                    <a:pt x="2703279" y="663678"/>
                  </a:lnTo>
                  <a:lnTo>
                    <a:pt x="0" y="663678"/>
                  </a:lnTo>
                  <a:lnTo>
                    <a:pt x="171940" y="0"/>
                  </a:lnTo>
                  <a:close/>
                </a:path>
              </a:pathLst>
            </a:custGeom>
            <a:solidFill>
              <a:srgbClr val="EA0000">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flipH="1">
              <a:off x="727335" y="1463882"/>
              <a:ext cx="6831997" cy="1234324"/>
            </a:xfrm>
            <a:prstGeom prst="rect">
              <a:avLst/>
            </a:prstGeom>
            <a:noFill/>
          </p:spPr>
          <p:txBody>
            <a:bodyPr wrap="square" rtlCol="0">
              <a:spAutoFit/>
            </a:bodyPr>
            <a:lstStyle/>
            <a:p>
              <a:pPr algn="r" fontAlgn="auto">
                <a:lnSpc>
                  <a:spcPct val="150000"/>
                </a:lnSpc>
              </a:pPr>
              <a:r>
                <a:rPr sz="1600" dirty="0">
                  <a:latin typeface="微软雅黑" panose="020B0503020204020204" charset="-122"/>
                  <a:ea typeface="微软雅黑" panose="020B0503020204020204" charset="-122"/>
                  <a:sym typeface="字魂35号-经典雅黑" panose="02000000000000000000" pitchFamily="2" charset="-122"/>
                </a:rPr>
                <a:t>将全面推进健康中国建设，加快优质医疗资源扩容和区域均衡布局，使卫生健康体系更加完善</a:t>
              </a:r>
              <a:r>
                <a:rPr lang="zh-CN" sz="1600" dirty="0">
                  <a:latin typeface="微软雅黑" panose="020B0503020204020204" charset="-122"/>
                  <a:ea typeface="微软雅黑" panose="020B0503020204020204" charset="-122"/>
                  <a:sym typeface="字魂35号-经典雅黑" panose="02000000000000000000" pitchFamily="2" charset="-122"/>
                </a:rPr>
                <a:t>。</a:t>
              </a:r>
              <a:endParaRPr lang="zh-CN" altLang="zh-CN"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endParaRPr>
            </a:p>
          </p:txBody>
        </p:sp>
        <p:sp>
          <p:nvSpPr>
            <p:cNvPr id="9" name="文本框 8"/>
            <p:cNvSpPr txBox="1"/>
            <p:nvPr/>
          </p:nvSpPr>
          <p:spPr>
            <a:xfrm flipH="1">
              <a:off x="7581862" y="1738796"/>
              <a:ext cx="2823394" cy="547749"/>
            </a:xfrm>
            <a:prstGeom prst="rect">
              <a:avLst/>
            </a:prstGeom>
            <a:noFill/>
          </p:spPr>
          <p:txBody>
            <a:bodyPr wrap="square" rtlCol="0">
              <a:spAutoFit/>
            </a:bodyPr>
            <a:lstStyle/>
            <a:p>
              <a:pPr algn="ctr"/>
              <a:r>
                <a:rPr lang="zh-CN" altLang="en-US" dirty="0" smtClean="0">
                  <a:solidFill>
                    <a:schemeClr val="bg1"/>
                  </a:solidFill>
                  <a:latin typeface="微软雅黑" panose="020B0503020204020204" charset="-122"/>
                  <a:ea typeface="微软雅黑" panose="020B0503020204020204" charset="-122"/>
                </a:rPr>
                <a:t>健康方面</a:t>
              </a:r>
            </a:p>
          </p:txBody>
        </p:sp>
      </p:gr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500" fill="hold"/>
                                        <p:tgtEl>
                                          <p:spTgt spid="89"/>
                                        </p:tgtEl>
                                        <p:attrNameLst>
                                          <p:attrName>ppt_x</p:attrName>
                                        </p:attrNameLst>
                                      </p:cBhvr>
                                      <p:tavLst>
                                        <p:tav tm="0">
                                          <p:val>
                                            <p:strVal val="0-#ppt_w/2"/>
                                          </p:val>
                                        </p:tav>
                                        <p:tav tm="100000">
                                          <p:val>
                                            <p:strVal val="#ppt_x"/>
                                          </p:val>
                                        </p:tav>
                                      </p:tavLst>
                                    </p:anim>
                                    <p:anim calcmode="lin" valueType="num">
                                      <p:cBhvr additive="base">
                                        <p:cTn id="8" dur="500" fill="hold"/>
                                        <p:tgtEl>
                                          <p:spTgt spid="8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E:\五中全会\解读\66.png66"/>
          <p:cNvPicPr>
            <a:picLocks noChangeAspect="1"/>
          </p:cNvPicPr>
          <p:nvPr/>
        </p:nvPicPr>
        <p:blipFill>
          <a:blip r:embed="rId4"/>
          <a:srcRect/>
          <a:stretch>
            <a:fillRect/>
          </a:stretch>
        </p:blipFill>
        <p:spPr>
          <a:xfrm>
            <a:off x="7295515" y="422910"/>
            <a:ext cx="1744345" cy="1744345"/>
          </a:xfrm>
          <a:prstGeom prst="rect">
            <a:avLst/>
          </a:prstGeom>
        </p:spPr>
      </p:pic>
      <p:cxnSp>
        <p:nvCxnSpPr>
          <p:cNvPr id="8" name="直接连接符 7"/>
          <p:cNvCxnSpPr/>
          <p:nvPr/>
        </p:nvCxnSpPr>
        <p:spPr>
          <a:xfrm>
            <a:off x="950595" y="530860"/>
            <a:ext cx="79368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12" name="图片 11" descr="未标题圆角"/>
          <p:cNvPicPr>
            <a:picLocks noChangeAspect="1"/>
          </p:cNvPicPr>
          <p:nvPr/>
        </p:nvPicPr>
        <p:blipFill>
          <a:blip r:embed="rId5"/>
          <a:stretch>
            <a:fillRect/>
          </a:stretch>
        </p:blipFill>
        <p:spPr>
          <a:xfrm>
            <a:off x="-16510" y="-8255"/>
            <a:ext cx="626745" cy="293370"/>
          </a:xfrm>
          <a:prstGeom prst="rect">
            <a:avLst/>
          </a:prstGeom>
        </p:spPr>
      </p:pic>
      <p:pic>
        <p:nvPicPr>
          <p:cNvPr id="13" name="图片 12" descr="圆角2"/>
          <p:cNvPicPr>
            <a:picLocks noChangeAspect="1"/>
          </p:cNvPicPr>
          <p:nvPr/>
        </p:nvPicPr>
        <p:blipFill>
          <a:blip r:embed="rId6"/>
          <a:stretch>
            <a:fillRect/>
          </a:stretch>
        </p:blipFill>
        <p:spPr>
          <a:xfrm>
            <a:off x="635" y="4655820"/>
            <a:ext cx="9143365" cy="487680"/>
          </a:xfrm>
          <a:prstGeom prst="rect">
            <a:avLst/>
          </a:prstGeom>
        </p:spPr>
      </p:pic>
      <p:pic>
        <p:nvPicPr>
          <p:cNvPr id="3" name="图片 2" descr="未标题-12"/>
          <p:cNvPicPr>
            <a:picLocks noChangeAspect="1"/>
          </p:cNvPicPr>
          <p:nvPr>
            <p:custDataLst>
              <p:tags r:id="rId1"/>
            </p:custDataLst>
          </p:nvPr>
        </p:nvPicPr>
        <p:blipFill>
          <a:blip r:embed="rId7"/>
          <a:stretch>
            <a:fillRect/>
          </a:stretch>
        </p:blipFill>
        <p:spPr>
          <a:xfrm>
            <a:off x="342900" y="229870"/>
            <a:ext cx="605790" cy="601980"/>
          </a:xfrm>
          <a:prstGeom prst="rect">
            <a:avLst/>
          </a:prstGeom>
        </p:spPr>
      </p:pic>
      <p:grpSp>
        <p:nvGrpSpPr>
          <p:cNvPr id="33" name="组合 32"/>
          <p:cNvGrpSpPr/>
          <p:nvPr/>
        </p:nvGrpSpPr>
        <p:grpSpPr>
          <a:xfrm>
            <a:off x="1038225" y="1781175"/>
            <a:ext cx="7456805" cy="829945"/>
            <a:chOff x="-416080" y="2703533"/>
            <a:chExt cx="10728495" cy="1235426"/>
          </a:xfrm>
        </p:grpSpPr>
        <p:sp>
          <p:nvSpPr>
            <p:cNvPr id="67" name="任意多边形 66"/>
            <p:cNvSpPr/>
            <p:nvPr/>
          </p:nvSpPr>
          <p:spPr>
            <a:xfrm>
              <a:off x="7194702" y="2842755"/>
              <a:ext cx="2981724" cy="663678"/>
            </a:xfrm>
            <a:custGeom>
              <a:avLst/>
              <a:gdLst>
                <a:gd name="connsiteX0" fmla="*/ 171940 w 2981724"/>
                <a:gd name="connsiteY0" fmla="*/ 0 h 663678"/>
                <a:gd name="connsiteX1" fmla="*/ 2981724 w 2981724"/>
                <a:gd name="connsiteY1" fmla="*/ 0 h 663678"/>
                <a:gd name="connsiteX2" fmla="*/ 2815805 w 2981724"/>
                <a:gd name="connsiteY2" fmla="*/ 663678 h 663678"/>
                <a:gd name="connsiteX3" fmla="*/ 0 w 2981724"/>
                <a:gd name="connsiteY3" fmla="*/ 663678 h 663678"/>
                <a:gd name="connsiteX4" fmla="*/ 171940 w 2981724"/>
                <a:gd name="connsiteY4" fmla="*/ 0 h 663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1724" h="663678">
                  <a:moveTo>
                    <a:pt x="171940" y="0"/>
                  </a:moveTo>
                  <a:lnTo>
                    <a:pt x="2981724" y="0"/>
                  </a:lnTo>
                  <a:lnTo>
                    <a:pt x="2815805" y="663678"/>
                  </a:lnTo>
                  <a:lnTo>
                    <a:pt x="0" y="663678"/>
                  </a:lnTo>
                  <a:lnTo>
                    <a:pt x="171940" y="0"/>
                  </a:lnTo>
                  <a:close/>
                </a:path>
              </a:pathLst>
            </a:custGeom>
            <a:solidFill>
              <a:srgbClr val="EA000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flipH="1">
              <a:off x="-416080" y="2703533"/>
              <a:ext cx="7610352" cy="1235426"/>
            </a:xfrm>
            <a:prstGeom prst="rect">
              <a:avLst/>
            </a:prstGeom>
            <a:noFill/>
          </p:spPr>
          <p:txBody>
            <a:bodyPr wrap="square" rtlCol="0">
              <a:spAutoFit/>
            </a:bodyPr>
            <a:lstStyle/>
            <a:p>
              <a:pPr algn="r" fontAlgn="auto">
                <a:lnSpc>
                  <a:spcPct val="150000"/>
                </a:lnSpc>
              </a:pPr>
              <a:r>
                <a:rPr sz="1600" dirty="0">
                  <a:latin typeface="微软雅黑" panose="020B0503020204020204" charset="-122"/>
                  <a:ea typeface="微软雅黑" panose="020B0503020204020204" charset="-122"/>
                  <a:sym typeface="字魂35号-经典雅黑" panose="02000000000000000000" pitchFamily="2" charset="-122"/>
                </a:rPr>
                <a:t>将实施积极应对人口老龄化国家战略，促进人口长期均衡发展，健全基本养老服务体系</a:t>
              </a:r>
              <a:r>
                <a:rPr lang="zh-CN" sz="1600" dirty="0">
                  <a:latin typeface="微软雅黑" panose="020B0503020204020204" charset="-122"/>
                  <a:ea typeface="微软雅黑" panose="020B0503020204020204" charset="-122"/>
                  <a:sym typeface="字魂35号-经典雅黑" panose="02000000000000000000" pitchFamily="2" charset="-122"/>
                </a:rPr>
                <a:t>。</a:t>
              </a:r>
              <a:endParaRPr lang="zh-CN" altLang="zh-CN"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endParaRPr>
            </a:p>
          </p:txBody>
        </p:sp>
        <p:sp>
          <p:nvSpPr>
            <p:cNvPr id="69" name="文本框 68"/>
            <p:cNvSpPr txBox="1"/>
            <p:nvPr/>
          </p:nvSpPr>
          <p:spPr>
            <a:xfrm flipH="1">
              <a:off x="7059991" y="2919980"/>
              <a:ext cx="3252424" cy="548238"/>
            </a:xfrm>
            <a:prstGeom prst="rect">
              <a:avLst/>
            </a:prstGeom>
            <a:noFill/>
          </p:spPr>
          <p:txBody>
            <a:bodyPr wrap="square" rtlCol="0">
              <a:spAutoFit/>
            </a:bodyPr>
            <a:lstStyle/>
            <a:p>
              <a:pPr lvl="0" algn="ctr"/>
              <a:r>
                <a:rPr lang="zh-CN" altLang="en-US" dirty="0">
                  <a:solidFill>
                    <a:prstClr val="white"/>
                  </a:solidFill>
                  <a:latin typeface="微软雅黑" panose="020B0503020204020204" charset="-122"/>
                  <a:ea typeface="微软雅黑" panose="020B0503020204020204" charset="-122"/>
                </a:rPr>
                <a:t>养老方面</a:t>
              </a:r>
            </a:p>
          </p:txBody>
        </p:sp>
      </p:grpSp>
      <p:grpSp>
        <p:nvGrpSpPr>
          <p:cNvPr id="74" name="组合 73"/>
          <p:cNvGrpSpPr/>
          <p:nvPr/>
        </p:nvGrpSpPr>
        <p:grpSpPr>
          <a:xfrm>
            <a:off x="929006" y="2840355"/>
            <a:ext cx="7254874" cy="829945"/>
            <a:chOff x="-869758" y="4248768"/>
            <a:chExt cx="10789009" cy="1235426"/>
          </a:xfrm>
        </p:grpSpPr>
        <p:sp>
          <p:nvSpPr>
            <p:cNvPr id="75" name="任意多边形 74"/>
            <p:cNvSpPr/>
            <p:nvPr/>
          </p:nvSpPr>
          <p:spPr>
            <a:xfrm>
              <a:off x="6830444" y="4248768"/>
              <a:ext cx="3088807" cy="663678"/>
            </a:xfrm>
            <a:custGeom>
              <a:avLst/>
              <a:gdLst>
                <a:gd name="connsiteX0" fmla="*/ 171940 w 3088807"/>
                <a:gd name="connsiteY0" fmla="*/ 0 h 663678"/>
                <a:gd name="connsiteX1" fmla="*/ 3088807 w 3088807"/>
                <a:gd name="connsiteY1" fmla="*/ 0 h 663678"/>
                <a:gd name="connsiteX2" fmla="*/ 2922888 w 3088807"/>
                <a:gd name="connsiteY2" fmla="*/ 663678 h 663678"/>
                <a:gd name="connsiteX3" fmla="*/ 0 w 3088807"/>
                <a:gd name="connsiteY3" fmla="*/ 663678 h 663678"/>
                <a:gd name="connsiteX4" fmla="*/ 171940 w 3088807"/>
                <a:gd name="connsiteY4" fmla="*/ 0 h 663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807" h="663678">
                  <a:moveTo>
                    <a:pt x="171940" y="0"/>
                  </a:moveTo>
                  <a:lnTo>
                    <a:pt x="3088807" y="0"/>
                  </a:lnTo>
                  <a:lnTo>
                    <a:pt x="2922888" y="663678"/>
                  </a:lnTo>
                  <a:lnTo>
                    <a:pt x="0" y="663678"/>
                  </a:lnTo>
                  <a:lnTo>
                    <a:pt x="171940" y="0"/>
                  </a:lnTo>
                  <a:close/>
                </a:path>
              </a:pathLst>
            </a:custGeom>
            <a:solidFill>
              <a:srgbClr val="EA0000">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文本框 85"/>
            <p:cNvSpPr txBox="1"/>
            <p:nvPr/>
          </p:nvSpPr>
          <p:spPr>
            <a:xfrm flipH="1">
              <a:off x="-869758" y="4248768"/>
              <a:ext cx="7447958" cy="1235426"/>
            </a:xfrm>
            <a:prstGeom prst="rect">
              <a:avLst/>
            </a:prstGeom>
            <a:noFill/>
          </p:spPr>
          <p:txBody>
            <a:bodyPr wrap="square" rtlCol="0">
              <a:spAutoFit/>
            </a:bodyPr>
            <a:lstStyle/>
            <a:p>
              <a:pPr algn="r" fontAlgn="auto">
                <a:lnSpc>
                  <a:spcPct val="150000"/>
                </a:lnSpc>
              </a:pPr>
              <a:r>
                <a:rPr sz="1600" dirty="0">
                  <a:latin typeface="微软雅黑" panose="020B0503020204020204" charset="-122"/>
                  <a:ea typeface="微软雅黑" panose="020B0503020204020204" charset="-122"/>
                  <a:sym typeface="字魂35号-经典雅黑" panose="02000000000000000000" pitchFamily="2" charset="-122"/>
                </a:rPr>
                <a:t>将健全覆盖全民、统筹城乡、公平统一、可持续的多层次社会保障体系。</a:t>
              </a:r>
              <a:endParaRPr lang="zh-CN" altLang="zh-CN"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endParaRPr>
            </a:p>
          </p:txBody>
        </p:sp>
        <p:sp>
          <p:nvSpPr>
            <p:cNvPr id="87" name="文本框 86"/>
            <p:cNvSpPr txBox="1"/>
            <p:nvPr/>
          </p:nvSpPr>
          <p:spPr>
            <a:xfrm flipH="1">
              <a:off x="6842616" y="4302648"/>
              <a:ext cx="2899104" cy="548238"/>
            </a:xfrm>
            <a:prstGeom prst="rect">
              <a:avLst/>
            </a:prstGeom>
            <a:noFill/>
          </p:spPr>
          <p:txBody>
            <a:bodyPr wrap="square" rtlCol="0">
              <a:spAutoFit/>
            </a:bodyPr>
            <a:lstStyle/>
            <a:p>
              <a:pPr lvl="0" algn="ctr"/>
              <a:r>
                <a:rPr lang="zh-CN" altLang="en-US" dirty="0">
                  <a:solidFill>
                    <a:prstClr val="white"/>
                  </a:solidFill>
                  <a:latin typeface="微软雅黑" panose="020B0503020204020204" charset="-122"/>
                  <a:ea typeface="微软雅黑" panose="020B0503020204020204" charset="-122"/>
                </a:rPr>
                <a:t>社保方面</a:t>
              </a:r>
            </a:p>
          </p:txBody>
        </p:sp>
      </p:gr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500" fill="hold"/>
                                        <p:tgtEl>
                                          <p:spTgt spid="74"/>
                                        </p:tgtEl>
                                        <p:attrNameLst>
                                          <p:attrName>ppt_x</p:attrName>
                                        </p:attrNameLst>
                                      </p:cBhvr>
                                      <p:tavLst>
                                        <p:tav tm="0">
                                          <p:val>
                                            <p:strVal val="1+#ppt_w/2"/>
                                          </p:val>
                                        </p:tav>
                                        <p:tav tm="100000">
                                          <p:val>
                                            <p:strVal val="#ppt_x"/>
                                          </p:val>
                                        </p:tav>
                                      </p:tavLst>
                                    </p:anim>
                                    <p:anim calcmode="lin" valueType="num">
                                      <p:cBhvr additive="base">
                                        <p:cTn id="14"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100" name="文本框 99"/>
          <p:cNvSpPr txBox="1"/>
          <p:nvPr/>
        </p:nvSpPr>
        <p:spPr>
          <a:xfrm>
            <a:off x="4711700" y="945515"/>
            <a:ext cx="4079240" cy="3415030"/>
          </a:xfrm>
          <a:prstGeom prst="rect">
            <a:avLst/>
          </a:prstGeom>
          <a:noFill/>
          <a:ln w="9525">
            <a:noFill/>
          </a:ln>
        </p:spPr>
        <p:txBody>
          <a:bodyPr wrap="square">
            <a:spAutoFit/>
          </a:bodyPr>
          <a:lstStyle/>
          <a:p>
            <a:pPr indent="406400" algn="just" fontAlgn="auto">
              <a:lnSpc>
                <a:spcPct val="150000"/>
              </a:lnSpc>
            </a:pPr>
            <a:r>
              <a:rPr lang="zh-CN" sz="1600" b="0">
                <a:solidFill>
                  <a:srgbClr val="E70000"/>
                </a:solidFill>
                <a:latin typeface="微软雅黑" panose="020B0503020204020204" charset="-122"/>
                <a:ea typeface="微软雅黑" panose="020B0503020204020204" charset="-122"/>
                <a:cs typeface="微软雅黑" panose="020B0503020204020204" charset="-122"/>
              </a:rPr>
              <a:t>中国共产党第十九届中央委员会第五次全体会议，于2020年10月26日至29日在北京举行。全会审议通过了《中共中央关于制定国民经济和社会发展第十四个五年规划和二〇三五年远景目标的建议》，明确提出了“十四五”规划的指导思想、基本原则、目标要求，是开启全面建设社会主义现代化国家新征程、向第二个百年奋斗目标进军的纲领性文件。</a:t>
            </a:r>
          </a:p>
        </p:txBody>
      </p:sp>
      <p:pic>
        <p:nvPicPr>
          <p:cNvPr id="2" name="图片 1" descr="E:\五中全会\解读\微信图片_20201102220636.jpg微信图片_20201102220636"/>
          <p:cNvPicPr>
            <a:picLocks noChangeAspect="1"/>
          </p:cNvPicPr>
          <p:nvPr/>
        </p:nvPicPr>
        <p:blipFill>
          <a:blip r:embed="rId5"/>
          <a:srcRect/>
          <a:stretch>
            <a:fillRect/>
          </a:stretch>
        </p:blipFill>
        <p:spPr>
          <a:xfrm>
            <a:off x="342900" y="1670685"/>
            <a:ext cx="4065905" cy="1964690"/>
          </a:xfrm>
          <a:prstGeom prst="rect">
            <a:avLst/>
          </a:prstGeom>
          <a:ln w="38100">
            <a:solidFill>
              <a:schemeClr val="bg1"/>
            </a:solidFill>
          </a:ln>
        </p:spPr>
      </p:pic>
      <p:cxnSp>
        <p:nvCxnSpPr>
          <p:cNvPr id="5" name="直接连接符 4"/>
          <p:cNvCxnSpPr/>
          <p:nvPr/>
        </p:nvCxnSpPr>
        <p:spPr>
          <a:xfrm>
            <a:off x="1029335" y="530860"/>
            <a:ext cx="785812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pic>
        <p:nvPicPr>
          <p:cNvPr id="3" name="图片 2" descr="未标题圆角"/>
          <p:cNvPicPr>
            <a:picLocks noChangeAspect="1"/>
          </p:cNvPicPr>
          <p:nvPr/>
        </p:nvPicPr>
        <p:blipFill>
          <a:blip r:embed="rId6"/>
          <a:stretch>
            <a:fillRect/>
          </a:stretch>
        </p:blipFill>
        <p:spPr>
          <a:xfrm>
            <a:off x="-16510" y="-8255"/>
            <a:ext cx="626745" cy="293370"/>
          </a:xfrm>
          <a:prstGeom prst="rect">
            <a:avLst/>
          </a:prstGeom>
        </p:spPr>
      </p:pic>
      <p:pic>
        <p:nvPicPr>
          <p:cNvPr id="4" name="图片 3" descr="圆角2"/>
          <p:cNvPicPr>
            <a:picLocks noChangeAspect="1"/>
          </p:cNvPicPr>
          <p:nvPr/>
        </p:nvPicPr>
        <p:blipFill>
          <a:blip r:embed="rId7"/>
          <a:stretch>
            <a:fillRect/>
          </a:stretch>
        </p:blipFill>
        <p:spPr>
          <a:xfrm>
            <a:off x="635" y="4655820"/>
            <a:ext cx="9143365" cy="487680"/>
          </a:xfrm>
          <a:prstGeom prst="rect">
            <a:avLst/>
          </a:prstGeom>
        </p:spPr>
      </p:pic>
      <p:pic>
        <p:nvPicPr>
          <p:cNvPr id="8" name="图片 7" descr="未标题-12"/>
          <p:cNvPicPr>
            <a:picLocks noChangeAspect="1"/>
          </p:cNvPicPr>
          <p:nvPr>
            <p:custDataLst>
              <p:tags r:id="rId1"/>
            </p:custDataLst>
          </p:nvPr>
        </p:nvPicPr>
        <p:blipFill>
          <a:blip r:embed="rId8"/>
          <a:stretch>
            <a:fillRect/>
          </a:stretch>
        </p:blipFill>
        <p:spPr>
          <a:xfrm>
            <a:off x="342900" y="229870"/>
            <a:ext cx="605790" cy="601980"/>
          </a:xfrm>
          <a:prstGeom prst="rect">
            <a:avLst/>
          </a:prstGeom>
        </p:spPr>
      </p:pic>
      <p:sp>
        <p:nvSpPr>
          <p:cNvPr id="57" name="文本框 56"/>
          <p:cNvSpPr txBox="1"/>
          <p:nvPr/>
        </p:nvSpPr>
        <p:spPr>
          <a:xfrm>
            <a:off x="6499225" y="254635"/>
            <a:ext cx="2458720" cy="275590"/>
          </a:xfrm>
          <a:prstGeom prst="rect">
            <a:avLst/>
          </a:prstGeom>
          <a:noFill/>
        </p:spPr>
        <p:txBody>
          <a:bodyPr wrap="square">
            <a:spAutoFit/>
          </a:bodyPr>
          <a:lstStyle/>
          <a:p>
            <a:pPr algn="l"/>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0" grpId="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5330053" y="1801563"/>
            <a:ext cx="710750" cy="88254"/>
            <a:chOff x="7047471" y="3587545"/>
            <a:chExt cx="947667" cy="117672"/>
          </a:xfrm>
          <a:solidFill>
            <a:schemeClr val="accent2"/>
          </a:solidFill>
        </p:grpSpPr>
        <p:cxnSp>
          <p:nvCxnSpPr>
            <p:cNvPr id="29" name="直接连接符 28"/>
            <p:cNvCxnSpPr/>
            <p:nvPr/>
          </p:nvCxnSpPr>
          <p:spPr>
            <a:xfrm>
              <a:off x="716514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7047471"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grpSp>
        <p:nvGrpSpPr>
          <p:cNvPr id="5" name="组合 4"/>
          <p:cNvGrpSpPr/>
          <p:nvPr/>
        </p:nvGrpSpPr>
        <p:grpSpPr>
          <a:xfrm>
            <a:off x="3102136" y="1801563"/>
            <a:ext cx="710750" cy="88254"/>
            <a:chOff x="4076914" y="3587545"/>
            <a:chExt cx="947666" cy="117672"/>
          </a:xfrm>
          <a:solidFill>
            <a:schemeClr val="accent1"/>
          </a:solidFill>
        </p:grpSpPr>
        <p:cxnSp>
          <p:nvCxnSpPr>
            <p:cNvPr id="30" name="直接连接符 29"/>
            <p:cNvCxnSpPr/>
            <p:nvPr/>
          </p:nvCxnSpPr>
          <p:spPr>
            <a:xfrm>
              <a:off x="407691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4906908"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sp>
        <p:nvSpPr>
          <p:cNvPr id="2" name="文本框 1"/>
          <p:cNvSpPr txBox="1"/>
          <p:nvPr/>
        </p:nvSpPr>
        <p:spPr>
          <a:xfrm>
            <a:off x="2426335" y="2689860"/>
            <a:ext cx="4297680" cy="645160"/>
          </a:xfrm>
          <a:prstGeom prst="rect">
            <a:avLst/>
          </a:prstGeom>
          <a:noFill/>
        </p:spPr>
        <p:txBody>
          <a:bodyPr wrap="none" rtlCol="0">
            <a:spAutoFit/>
            <a:scene3d>
              <a:camera prst="orthographicFront"/>
              <a:lightRig rig="soft" dir="t">
                <a:rot lat="0" lon="0" rev="15600000"/>
              </a:lightRig>
            </a:scene3d>
            <a:sp3d extrusionH="57150" prstMaterial="softEdge">
              <a:bevelT w="25400" h="38100"/>
            </a:sp3d>
          </a:bodyPr>
          <a:lstStyle/>
          <a:p>
            <a:pPr algn="l"/>
            <a:r>
              <a:rPr lang="zh-CN" altLang="en-US" sz="3600" b="1">
                <a:solidFill>
                  <a:srgbClr val="E70000"/>
                </a:solidFill>
                <a:latin typeface="微软雅黑" panose="020B0503020204020204" charset="-122"/>
                <a:ea typeface="微软雅黑" panose="020B0503020204020204" charset="-122"/>
              </a:rPr>
              <a:t>双循环的新发展格局</a:t>
            </a:r>
          </a:p>
        </p:txBody>
      </p:sp>
      <p:grpSp>
        <p:nvGrpSpPr>
          <p:cNvPr id="23" name="组合 22"/>
          <p:cNvGrpSpPr/>
          <p:nvPr/>
        </p:nvGrpSpPr>
        <p:grpSpPr>
          <a:xfrm>
            <a:off x="3942080" y="1290320"/>
            <a:ext cx="1259205" cy="972185"/>
            <a:chOff x="6208" y="2032"/>
            <a:chExt cx="1983" cy="1531"/>
          </a:xfrm>
        </p:grpSpPr>
        <p:sp>
          <p:nvSpPr>
            <p:cNvPr id="20" name="椭圆 19"/>
            <p:cNvSpPr/>
            <p:nvPr/>
          </p:nvSpPr>
          <p:spPr>
            <a:xfrm>
              <a:off x="6434" y="2032"/>
              <a:ext cx="1531" cy="1531"/>
            </a:xfrm>
            <a:prstGeom prst="ellipse">
              <a:avLst/>
            </a:prstGeom>
            <a:solidFill>
              <a:schemeClr val="accent1">
                <a:lumMod val="40000"/>
                <a:lumOff val="60000"/>
                <a:alpha val="50000"/>
              </a:schemeClr>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1" name="椭圆 20"/>
            <p:cNvSpPr/>
            <p:nvPr/>
          </p:nvSpPr>
          <p:spPr>
            <a:xfrm>
              <a:off x="6581" y="2174"/>
              <a:ext cx="1247" cy="1247"/>
            </a:xfrm>
            <a:prstGeom prst="ellipse">
              <a:avLst/>
            </a:prstGeom>
            <a:solidFill>
              <a:srgbClr val="DD0000"/>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2" name="TextBox 14"/>
            <p:cNvSpPr txBox="1"/>
            <p:nvPr/>
          </p:nvSpPr>
          <p:spPr>
            <a:xfrm>
              <a:off x="6208" y="2284"/>
              <a:ext cx="1983" cy="10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4271" tIns="47135" rIns="94271" bIns="47135">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en-US" altLang="zh-CN" sz="3600" kern="0" dirty="0">
                  <a:solidFill>
                    <a:sysClr val="window" lastClr="FFFFFF"/>
                  </a:solidFill>
                  <a:effectLst/>
                  <a:latin typeface="思源黑体 CN Medium" panose="020B0600000000000000" pitchFamily="34" charset="-122"/>
                  <a:ea typeface="思源黑体 CN Medium" panose="020B0600000000000000" pitchFamily="34" charset="-122"/>
                  <a:sym typeface="思源黑体 CN Medium" panose="020B0600000000000000" pitchFamily="34" charset="-122"/>
                </a:rPr>
                <a:t>4</a:t>
              </a:r>
              <a:endParaRPr lang="zh-CN" altLang="en-US" sz="3600" kern="0" dirty="0">
                <a:solidFill>
                  <a:sysClr val="window" lastClr="FFFFFF"/>
                </a:solidFill>
                <a:effectLst/>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pic>
        <p:nvPicPr>
          <p:cNvPr id="35" name="图片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6380" y="3294380"/>
            <a:ext cx="3569970" cy="57340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4824730" y="1254125"/>
            <a:ext cx="3581400" cy="3058795"/>
            <a:chOff x="1179444" y="3181295"/>
            <a:chExt cx="4916556" cy="3058656"/>
          </a:xfrm>
        </p:grpSpPr>
        <p:sp>
          <p:nvSpPr>
            <p:cNvPr id="20" name="矩形 19"/>
            <p:cNvSpPr/>
            <p:nvPr/>
          </p:nvSpPr>
          <p:spPr>
            <a:xfrm>
              <a:off x="1179444" y="3181295"/>
              <a:ext cx="4916556" cy="3058656"/>
            </a:xfrm>
            <a:prstGeom prst="rect">
              <a:avLst/>
            </a:prstGeom>
            <a:noFill/>
            <a:ln>
              <a:solidFill>
                <a:srgbClr val="F4CF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242391" y="3259024"/>
              <a:ext cx="4790661" cy="2903197"/>
            </a:xfrm>
            <a:prstGeom prst="rect">
              <a:avLst/>
            </a:prstGeom>
            <a:solidFill>
              <a:schemeClr val="bg1">
                <a:alpha val="62000"/>
              </a:schemeClr>
            </a:solidFill>
            <a:ln>
              <a:solidFill>
                <a:srgbClr val="F4CF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761365" y="1254125"/>
            <a:ext cx="3581400" cy="3058795"/>
            <a:chOff x="1179444" y="3181295"/>
            <a:chExt cx="4916556" cy="3058656"/>
          </a:xfrm>
        </p:grpSpPr>
        <p:sp>
          <p:nvSpPr>
            <p:cNvPr id="25" name="矩形 24"/>
            <p:cNvSpPr/>
            <p:nvPr/>
          </p:nvSpPr>
          <p:spPr>
            <a:xfrm>
              <a:off x="1179444" y="3181295"/>
              <a:ext cx="4916556" cy="3058656"/>
            </a:xfrm>
            <a:prstGeom prst="rect">
              <a:avLst/>
            </a:prstGeom>
            <a:noFill/>
            <a:ln>
              <a:solidFill>
                <a:srgbClr val="F4C9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242391" y="3259024"/>
              <a:ext cx="4790661" cy="2903197"/>
            </a:xfrm>
            <a:prstGeom prst="rect">
              <a:avLst/>
            </a:prstGeom>
            <a:solidFill>
              <a:schemeClr val="bg1">
                <a:alpha val="61000"/>
              </a:schemeClr>
            </a:solidFill>
            <a:ln>
              <a:solidFill>
                <a:srgbClr val="F4C9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descr="E:\五中全会\解读\66.png66"/>
          <p:cNvPicPr>
            <a:picLocks noChangeAspect="1"/>
          </p:cNvPicPr>
          <p:nvPr/>
        </p:nvPicPr>
        <p:blipFill>
          <a:blip r:embed="rId4"/>
          <a:srcRect/>
          <a:stretch>
            <a:fillRect/>
          </a:stretch>
        </p:blipFill>
        <p:spPr>
          <a:xfrm>
            <a:off x="7399655" y="285115"/>
            <a:ext cx="1744345" cy="1744345"/>
          </a:xfrm>
          <a:prstGeom prst="rect">
            <a:avLst/>
          </a:prstGeom>
        </p:spPr>
      </p:pic>
      <p:sp>
        <p:nvSpPr>
          <p:cNvPr id="81" name="Rectangle 48"/>
          <p:cNvSpPr/>
          <p:nvPr/>
        </p:nvSpPr>
        <p:spPr>
          <a:xfrm>
            <a:off x="1210945" y="1445895"/>
            <a:ext cx="2682240" cy="2333625"/>
          </a:xfrm>
          <a:prstGeom prst="rect">
            <a:avLst/>
          </a:prstGeom>
        </p:spPr>
        <p:txBody>
          <a:bodyPr wrap="square" lIns="0" tIns="0" rIns="0" bIns="0">
            <a:noAutofit/>
          </a:bodyPr>
          <a:lstStyle/>
          <a:p>
            <a:pPr algn="just" fontAlgn="auto">
              <a:lnSpc>
                <a:spcPct val="150000"/>
              </a:lnSpc>
            </a:pPr>
            <a:r>
              <a:rPr lang="zh-CN" altLang="en-US" dirty="0">
                <a:solidFill>
                  <a:srgbClr val="E70000"/>
                </a:solidFill>
                <a:latin typeface="微软雅黑" panose="020B0503020204020204" charset="-122"/>
                <a:ea typeface="微软雅黑" panose="020B0503020204020204" charset="-122"/>
                <a:sym typeface="字魂35号-经典雅黑" panose="02000000000000000000" pitchFamily="2" charset="-122"/>
              </a:rPr>
              <a:t>新发展格局</a:t>
            </a:r>
            <a:r>
              <a:rPr lang="zh-CN" altLang="en-US" sz="1600" dirty="0">
                <a:latin typeface="微软雅黑" panose="020B0503020204020204" charset="-122"/>
                <a:ea typeface="微软雅黑" panose="020B0503020204020204" charset="-122"/>
                <a:sym typeface="字魂35号-经典雅黑" panose="02000000000000000000" pitchFamily="2" charset="-122"/>
              </a:rPr>
              <a:t>强调的是国内国际双循环，不是国内经济的单循环。国内循环也是建立在国内统一大市场基础上的大循环，不是每个地方都搞自我小循环，不是说层层要搞省内循环、市内循环、县内循环。</a:t>
            </a:r>
          </a:p>
        </p:txBody>
      </p:sp>
      <p:cxnSp>
        <p:nvCxnSpPr>
          <p:cNvPr id="8" name="直接连接符 7"/>
          <p:cNvCxnSpPr/>
          <p:nvPr/>
        </p:nvCxnSpPr>
        <p:spPr>
          <a:xfrm>
            <a:off x="950595" y="530860"/>
            <a:ext cx="79368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12" name="图片 11" descr="未标题圆角"/>
          <p:cNvPicPr>
            <a:picLocks noChangeAspect="1"/>
          </p:cNvPicPr>
          <p:nvPr/>
        </p:nvPicPr>
        <p:blipFill>
          <a:blip r:embed="rId5"/>
          <a:stretch>
            <a:fillRect/>
          </a:stretch>
        </p:blipFill>
        <p:spPr>
          <a:xfrm>
            <a:off x="-16510" y="-8255"/>
            <a:ext cx="626745" cy="293370"/>
          </a:xfrm>
          <a:prstGeom prst="rect">
            <a:avLst/>
          </a:prstGeom>
        </p:spPr>
      </p:pic>
      <p:pic>
        <p:nvPicPr>
          <p:cNvPr id="13" name="图片 12" descr="圆角2"/>
          <p:cNvPicPr>
            <a:picLocks noChangeAspect="1"/>
          </p:cNvPicPr>
          <p:nvPr/>
        </p:nvPicPr>
        <p:blipFill>
          <a:blip r:embed="rId6"/>
          <a:stretch>
            <a:fillRect/>
          </a:stretch>
        </p:blipFill>
        <p:spPr>
          <a:xfrm>
            <a:off x="635" y="4655820"/>
            <a:ext cx="9143365" cy="487680"/>
          </a:xfrm>
          <a:prstGeom prst="rect">
            <a:avLst/>
          </a:prstGeom>
        </p:spPr>
      </p:pic>
      <p:pic>
        <p:nvPicPr>
          <p:cNvPr id="3" name="图片 2" descr="未标题-12"/>
          <p:cNvPicPr>
            <a:picLocks noChangeAspect="1"/>
          </p:cNvPicPr>
          <p:nvPr>
            <p:custDataLst>
              <p:tags r:id="rId1"/>
            </p:custDataLst>
          </p:nvPr>
        </p:nvPicPr>
        <p:blipFill>
          <a:blip r:embed="rId7"/>
          <a:stretch>
            <a:fillRect/>
          </a:stretch>
        </p:blipFill>
        <p:spPr>
          <a:xfrm>
            <a:off x="342900" y="229870"/>
            <a:ext cx="605790" cy="601980"/>
          </a:xfrm>
          <a:prstGeom prst="rect">
            <a:avLst/>
          </a:prstGeom>
        </p:spPr>
      </p:pic>
      <p:sp>
        <p:nvSpPr>
          <p:cNvPr id="18" name="Rectangle 42"/>
          <p:cNvSpPr/>
          <p:nvPr/>
        </p:nvSpPr>
        <p:spPr>
          <a:xfrm>
            <a:off x="5179060" y="1445895"/>
            <a:ext cx="2873375" cy="2392045"/>
          </a:xfrm>
          <a:prstGeom prst="rect">
            <a:avLst/>
          </a:prstGeom>
        </p:spPr>
        <p:txBody>
          <a:bodyPr wrap="square" lIns="0" tIns="0" rIns="0" bIns="0"/>
          <a:lstStyle/>
          <a:p>
            <a:pPr algn="just" fontAlgn="auto">
              <a:lnSpc>
                <a:spcPct val="150000"/>
              </a:lnSpc>
            </a:pPr>
            <a:r>
              <a:rPr lang="zh-CN" altLang="en-US">
                <a:solidFill>
                  <a:srgbClr val="E70000"/>
                </a:solidFill>
                <a:latin typeface="微软雅黑" panose="020B0503020204020204" charset="-122"/>
                <a:ea typeface="微软雅黑" panose="020B0503020204020204" charset="-122"/>
                <a:sym typeface="字魂35号-经典雅黑" panose="02000000000000000000" pitchFamily="2" charset="-122"/>
              </a:rPr>
              <a:t>构建新发展格局</a:t>
            </a:r>
            <a:r>
              <a:rPr lang="zh-CN" altLang="en-US" sz="1600">
                <a:latin typeface="微软雅黑" panose="020B0503020204020204" charset="-122"/>
                <a:ea typeface="微软雅黑" panose="020B0503020204020204" charset="-122"/>
                <a:sym typeface="字魂35号-经典雅黑" panose="02000000000000000000" pitchFamily="2" charset="-122"/>
              </a:rPr>
              <a:t>绝不意味着对外开放地位的下降。相反，展望未来，我国外贸进口和出口、利用外资、对外投资的规模将会持续地扩大，在国际上的地位也会持续地提升，这也是大国经济的重要特征。</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500"/>
                                        <p:tgtEl>
                                          <p:spTgt spid="81"/>
                                        </p:tgtEl>
                                        <p:attrNameLst>
                                          <p:attrName>ppt_y</p:attrName>
                                        </p:attrNameLst>
                                      </p:cBhvr>
                                      <p:tavLst>
                                        <p:tav tm="0">
                                          <p:val>
                                            <p:strVal val="#ppt_y+#ppt_h*1.125000"/>
                                          </p:val>
                                        </p:tav>
                                        <p:tav tm="100000">
                                          <p:val>
                                            <p:strVal val="#ppt_y"/>
                                          </p:val>
                                        </p:tav>
                                      </p:tavLst>
                                    </p:anim>
                                    <p:animEffect transition="in" filter="wipe(up)">
                                      <p:cBhvr>
                                        <p:cTn id="12" dur="500"/>
                                        <p:tgtEl>
                                          <p:spTgt spid="8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p:tgtEl>
                                          <p:spTgt spid="19"/>
                                        </p:tgtEl>
                                        <p:attrNameLst>
                                          <p:attrName>ppt_y</p:attrName>
                                        </p:attrNameLst>
                                      </p:cBhvr>
                                      <p:tavLst>
                                        <p:tav tm="0">
                                          <p:val>
                                            <p:strVal val="#ppt_y+#ppt_h*1.125000"/>
                                          </p:val>
                                        </p:tav>
                                        <p:tav tm="100000">
                                          <p:val>
                                            <p:strVal val="#ppt_y"/>
                                          </p:val>
                                        </p:tav>
                                      </p:tavLst>
                                    </p:anim>
                                    <p:animEffect transition="in" filter="wipe(up)">
                                      <p:cBhvr>
                                        <p:cTn id="18" dur="500"/>
                                        <p:tgtEl>
                                          <p:spTgt spid="19"/>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up)">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1" grpId="1"/>
      <p:bldP spid="18" grpId="0"/>
      <p:bldP spid="18" grpId="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330053" y="1801563"/>
            <a:ext cx="710750" cy="88254"/>
            <a:chOff x="7047471" y="3587545"/>
            <a:chExt cx="947667" cy="117672"/>
          </a:xfrm>
          <a:solidFill>
            <a:schemeClr val="accent2"/>
          </a:solidFill>
        </p:grpSpPr>
        <p:cxnSp>
          <p:nvCxnSpPr>
            <p:cNvPr id="4" name="直接连接符 3"/>
            <p:cNvCxnSpPr/>
            <p:nvPr/>
          </p:nvCxnSpPr>
          <p:spPr>
            <a:xfrm>
              <a:off x="716514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7047471"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grpSp>
        <p:nvGrpSpPr>
          <p:cNvPr id="7" name="组合 6"/>
          <p:cNvGrpSpPr/>
          <p:nvPr/>
        </p:nvGrpSpPr>
        <p:grpSpPr>
          <a:xfrm>
            <a:off x="3102136" y="1801563"/>
            <a:ext cx="710750" cy="88254"/>
            <a:chOff x="4076914" y="3587545"/>
            <a:chExt cx="947666" cy="117672"/>
          </a:xfrm>
          <a:solidFill>
            <a:schemeClr val="accent1"/>
          </a:solidFill>
        </p:grpSpPr>
        <p:cxnSp>
          <p:nvCxnSpPr>
            <p:cNvPr id="8" name="直接连接符 7"/>
            <p:cNvCxnSpPr/>
            <p:nvPr/>
          </p:nvCxnSpPr>
          <p:spPr>
            <a:xfrm>
              <a:off x="407691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906908"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sp>
        <p:nvSpPr>
          <p:cNvPr id="11" name="文本框 10"/>
          <p:cNvSpPr txBox="1"/>
          <p:nvPr/>
        </p:nvSpPr>
        <p:spPr>
          <a:xfrm>
            <a:off x="1862455" y="2709545"/>
            <a:ext cx="5425440" cy="645160"/>
          </a:xfrm>
          <a:prstGeom prst="rect">
            <a:avLst/>
          </a:prstGeom>
          <a:noFill/>
        </p:spPr>
        <p:txBody>
          <a:bodyPr wrap="none" rtlCol="0">
            <a:spAutoFit/>
            <a:scene3d>
              <a:camera prst="orthographicFront"/>
              <a:lightRig rig="soft" dir="t">
                <a:rot lat="0" lon="0" rev="15600000"/>
              </a:lightRig>
            </a:scene3d>
            <a:sp3d extrusionH="57150" prstMaterial="softEdge">
              <a:bevelT w="25400" h="38100"/>
            </a:sp3d>
          </a:bodyPr>
          <a:lstStyle/>
          <a:p>
            <a:pPr algn="l"/>
            <a:r>
              <a:rPr lang="zh-CN" altLang="en-US" sz="3600" b="1">
                <a:solidFill>
                  <a:srgbClr val="E70000"/>
                </a:solidFill>
                <a:latin typeface="微软雅黑" panose="020B0503020204020204" charset="-122"/>
                <a:ea typeface="微软雅黑" panose="020B0503020204020204" charset="-122"/>
              </a:rPr>
              <a:t>如何实现</a:t>
            </a:r>
            <a:r>
              <a:rPr lang="en-US" altLang="zh-CN" sz="3600" b="1">
                <a:solidFill>
                  <a:srgbClr val="E70000"/>
                </a:solidFill>
                <a:latin typeface="微软雅黑" panose="020B0503020204020204" charset="-122"/>
                <a:ea typeface="微软雅黑" panose="020B0503020204020204" charset="-122"/>
              </a:rPr>
              <a:t>2035</a:t>
            </a:r>
            <a:r>
              <a:rPr lang="zh-CN" altLang="en-US" sz="3600" b="1">
                <a:solidFill>
                  <a:srgbClr val="E70000"/>
                </a:solidFill>
                <a:latin typeface="微软雅黑" panose="020B0503020204020204" charset="-122"/>
                <a:ea typeface="微软雅黑" panose="020B0503020204020204" charset="-122"/>
              </a:rPr>
              <a:t>年远景目标</a:t>
            </a:r>
          </a:p>
        </p:txBody>
      </p:sp>
      <p:grpSp>
        <p:nvGrpSpPr>
          <p:cNvPr id="23" name="组合 22"/>
          <p:cNvGrpSpPr/>
          <p:nvPr/>
        </p:nvGrpSpPr>
        <p:grpSpPr>
          <a:xfrm>
            <a:off x="3948430" y="1290320"/>
            <a:ext cx="1259205" cy="972185"/>
            <a:chOff x="6218" y="2032"/>
            <a:chExt cx="1983" cy="1531"/>
          </a:xfrm>
        </p:grpSpPr>
        <p:sp>
          <p:nvSpPr>
            <p:cNvPr id="20" name="椭圆 19"/>
            <p:cNvSpPr/>
            <p:nvPr/>
          </p:nvSpPr>
          <p:spPr>
            <a:xfrm>
              <a:off x="6434" y="2032"/>
              <a:ext cx="1531" cy="1531"/>
            </a:xfrm>
            <a:prstGeom prst="ellipse">
              <a:avLst/>
            </a:prstGeom>
            <a:solidFill>
              <a:schemeClr val="accent1">
                <a:lumMod val="40000"/>
                <a:lumOff val="60000"/>
                <a:alpha val="50000"/>
              </a:schemeClr>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1" name="椭圆 20"/>
            <p:cNvSpPr/>
            <p:nvPr/>
          </p:nvSpPr>
          <p:spPr>
            <a:xfrm>
              <a:off x="6581" y="2174"/>
              <a:ext cx="1247" cy="1247"/>
            </a:xfrm>
            <a:prstGeom prst="ellipse">
              <a:avLst/>
            </a:prstGeom>
            <a:solidFill>
              <a:srgbClr val="DD0000"/>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2" name="TextBox 14"/>
            <p:cNvSpPr txBox="1"/>
            <p:nvPr/>
          </p:nvSpPr>
          <p:spPr>
            <a:xfrm>
              <a:off x="6218" y="2303"/>
              <a:ext cx="1983" cy="10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4271" tIns="47135" rIns="94271" bIns="47135">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en-US" altLang="zh-CN" sz="3600" kern="0" dirty="0">
                  <a:solidFill>
                    <a:sysClr val="window" lastClr="FFFFFF"/>
                  </a:solidFill>
                  <a:effectLst/>
                  <a:latin typeface="思源黑体 CN Medium" panose="020B0600000000000000" pitchFamily="34" charset="-122"/>
                  <a:ea typeface="思源黑体 CN Medium" panose="020B0600000000000000" pitchFamily="34" charset="-122"/>
                  <a:sym typeface="思源黑体 CN Medium" panose="020B0600000000000000" pitchFamily="34" charset="-122"/>
                </a:rPr>
                <a:t>5</a:t>
              </a:r>
            </a:p>
          </p:txBody>
        </p:sp>
      </p:grpSp>
      <p:pic>
        <p:nvPicPr>
          <p:cNvPr id="35" name="图片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6380" y="3294380"/>
            <a:ext cx="3569970" cy="57340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311275" y="1398270"/>
            <a:ext cx="6493510" cy="2245995"/>
            <a:chOff x="1179444" y="3181295"/>
            <a:chExt cx="4916556" cy="3058656"/>
          </a:xfrm>
        </p:grpSpPr>
        <p:sp>
          <p:nvSpPr>
            <p:cNvPr id="20" name="矩形 19"/>
            <p:cNvSpPr/>
            <p:nvPr/>
          </p:nvSpPr>
          <p:spPr>
            <a:xfrm>
              <a:off x="1179444" y="3181295"/>
              <a:ext cx="4916556" cy="3058656"/>
            </a:xfrm>
            <a:prstGeom prst="rect">
              <a:avLst/>
            </a:prstGeom>
            <a:noFill/>
            <a:ln>
              <a:solidFill>
                <a:srgbClr val="F4CF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242391" y="3259024"/>
              <a:ext cx="4790661" cy="2903197"/>
            </a:xfrm>
            <a:prstGeom prst="rect">
              <a:avLst/>
            </a:prstGeom>
            <a:solidFill>
              <a:schemeClr val="bg1">
                <a:alpha val="62000"/>
              </a:schemeClr>
            </a:solidFill>
            <a:ln>
              <a:solidFill>
                <a:srgbClr val="F4CF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hidden="1"/>
          <p:cNvSpPr/>
          <p:nvPr/>
        </p:nvSpPr>
        <p:spPr>
          <a:xfrm>
            <a:off x="875030" y="1254125"/>
            <a:ext cx="7440295" cy="2506980"/>
          </a:xfrm>
          <a:prstGeom prst="rect">
            <a:avLst/>
          </a:prstGeom>
          <a:solidFill>
            <a:schemeClr val="bg1">
              <a:alpha val="48000"/>
            </a:schemeClr>
          </a:solidFill>
          <a:ln w="12700" cmpd="sng">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875030" y="310515"/>
            <a:ext cx="3812540"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适宜的外部环境</a:t>
            </a:r>
          </a:p>
        </p:txBody>
      </p:sp>
      <p:sp>
        <p:nvSpPr>
          <p:cNvPr id="4" name="文本框 3"/>
          <p:cNvSpPr txBox="1"/>
          <p:nvPr/>
        </p:nvSpPr>
        <p:spPr>
          <a:xfrm>
            <a:off x="1539240" y="1704340"/>
            <a:ext cx="6064885" cy="1568450"/>
          </a:xfrm>
          <a:prstGeom prst="rect">
            <a:avLst/>
          </a:prstGeom>
          <a:noFill/>
          <a:ln w="9525">
            <a:noFill/>
          </a:ln>
        </p:spPr>
        <p:txBody>
          <a:bodyPr wrap="square">
            <a:spAutoFit/>
          </a:bodyPr>
          <a:lstStyle/>
          <a:p>
            <a:pPr marL="0" indent="0" algn="just" fontAlgn="auto">
              <a:lnSpc>
                <a:spcPct val="150000"/>
              </a:lnSpc>
            </a:pPr>
            <a:r>
              <a:rPr lang="en-US" altLang="zh-CN" sz="1600" b="0">
                <a:latin typeface="微软雅黑" panose="020B0503020204020204" charset="-122"/>
                <a:ea typeface="微软雅黑" panose="020B0503020204020204" charset="-122"/>
                <a:cs typeface="微软雅黑" panose="020B0503020204020204" charset="-122"/>
              </a:rPr>
              <a:t>       </a:t>
            </a:r>
            <a:r>
              <a:rPr lang="zh-CN" altLang="en-US" sz="1600" b="0">
                <a:latin typeface="微软雅黑" panose="020B0503020204020204" charset="-122"/>
                <a:ea typeface="微软雅黑" panose="020B0503020204020204" charset="-122"/>
                <a:cs typeface="微软雅黑" panose="020B0503020204020204" charset="-122"/>
              </a:rPr>
              <a:t>实现</a:t>
            </a:r>
            <a:r>
              <a:rPr lang="en-US" altLang="zh-CN" sz="1600" b="0">
                <a:latin typeface="微软雅黑" panose="020B0503020204020204" charset="-122"/>
                <a:ea typeface="微软雅黑" panose="020B0503020204020204" charset="-122"/>
                <a:cs typeface="微软雅黑" panose="020B0503020204020204" charset="-122"/>
              </a:rPr>
              <a:t>2035</a:t>
            </a:r>
            <a:r>
              <a:rPr lang="zh-CN" altLang="en-US" sz="1600" b="0">
                <a:latin typeface="微软雅黑" panose="020B0503020204020204" charset="-122"/>
                <a:ea typeface="微软雅黑" panose="020B0503020204020204" charset="-122"/>
                <a:cs typeface="微软雅黑" panose="020B0503020204020204" charset="-122"/>
              </a:rPr>
              <a:t>年远景目标，确实需要适宜的外部环境。当前，国际环境日趋复杂，不稳定性不确定性明显增加，严峻性、挑战性的一面在上升。但是和平与发展仍然是时代主题，是人心所向。经济全球化虽然遇到逆流，但是今后还会在曲折中深入发展。</a:t>
            </a:r>
          </a:p>
        </p:txBody>
      </p:sp>
      <p:pic>
        <p:nvPicPr>
          <p:cNvPr id="27" name="图片 26" descr="圆角2"/>
          <p:cNvPicPr>
            <a:picLocks noChangeAspect="1"/>
          </p:cNvPicPr>
          <p:nvPr/>
        </p:nvPicPr>
        <p:blipFill>
          <a:blip r:embed="rId4"/>
          <a:stretch>
            <a:fillRect/>
          </a:stretch>
        </p:blipFill>
        <p:spPr>
          <a:xfrm>
            <a:off x="635" y="4655820"/>
            <a:ext cx="9143365" cy="487680"/>
          </a:xfrm>
          <a:prstGeom prst="rect">
            <a:avLst/>
          </a:prstGeom>
        </p:spPr>
      </p:pic>
      <p:cxnSp>
        <p:nvCxnSpPr>
          <p:cNvPr id="9" name="直接连接符 8"/>
          <p:cNvCxnSpPr/>
          <p:nvPr/>
        </p:nvCxnSpPr>
        <p:spPr>
          <a:xfrm>
            <a:off x="2901950" y="530860"/>
            <a:ext cx="5985510"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12" name="图片 11" descr="未标题圆角"/>
          <p:cNvPicPr>
            <a:picLocks noChangeAspect="1"/>
          </p:cNvPicPr>
          <p:nvPr/>
        </p:nvPicPr>
        <p:blipFill>
          <a:blip r:embed="rId5"/>
          <a:stretch>
            <a:fillRect/>
          </a:stretch>
        </p:blipFill>
        <p:spPr>
          <a:xfrm>
            <a:off x="-16510" y="-8255"/>
            <a:ext cx="626745" cy="293370"/>
          </a:xfrm>
          <a:prstGeom prst="rect">
            <a:avLst/>
          </a:prstGeom>
        </p:spPr>
      </p:pic>
      <p:pic>
        <p:nvPicPr>
          <p:cNvPr id="35" name="图片 34"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3" name="图片 2"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325245" y="1449070"/>
            <a:ext cx="6493510" cy="2245995"/>
            <a:chOff x="1179444" y="3181295"/>
            <a:chExt cx="4916556" cy="3058656"/>
          </a:xfrm>
        </p:grpSpPr>
        <p:sp>
          <p:nvSpPr>
            <p:cNvPr id="20" name="矩形 19"/>
            <p:cNvSpPr/>
            <p:nvPr/>
          </p:nvSpPr>
          <p:spPr>
            <a:xfrm>
              <a:off x="1179444" y="3181295"/>
              <a:ext cx="4916556" cy="3058656"/>
            </a:xfrm>
            <a:prstGeom prst="rect">
              <a:avLst/>
            </a:prstGeom>
            <a:noFill/>
            <a:ln>
              <a:solidFill>
                <a:srgbClr val="F4CF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242391" y="3259024"/>
              <a:ext cx="4790661" cy="2903197"/>
            </a:xfrm>
            <a:prstGeom prst="rect">
              <a:avLst/>
            </a:prstGeom>
            <a:solidFill>
              <a:schemeClr val="bg1">
                <a:alpha val="62000"/>
              </a:schemeClr>
            </a:solidFill>
            <a:ln>
              <a:solidFill>
                <a:srgbClr val="F4CF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矩形 35" hidden="1"/>
          <p:cNvSpPr/>
          <p:nvPr/>
        </p:nvSpPr>
        <p:spPr>
          <a:xfrm rot="16200000">
            <a:off x="5667375" y="288925"/>
            <a:ext cx="715010" cy="2948305"/>
          </a:xfrm>
          <a:prstGeom prst="rect">
            <a:avLst/>
          </a:prstGeom>
          <a:solidFill>
            <a:srgbClr val="EA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40000"/>
              </a:lnSpc>
            </a:pPr>
            <a:endParaRPr lang="zh-CN" altLang="en-US" dirty="0">
              <a:latin typeface="Noto Sans S Chinese Regular" panose="020B0500000000000000" pitchFamily="34" charset="-122"/>
              <a:ea typeface="Noto Sans S Chinese Regular" panose="020B0500000000000000" pitchFamily="34" charset="-122"/>
              <a:cs typeface="+mn-ea"/>
              <a:sym typeface="+mn-lt"/>
            </a:endParaRPr>
          </a:p>
        </p:txBody>
      </p:sp>
      <p:sp>
        <p:nvSpPr>
          <p:cNvPr id="37" name="矩形 36" hidden="1"/>
          <p:cNvSpPr/>
          <p:nvPr/>
        </p:nvSpPr>
        <p:spPr>
          <a:xfrm rot="16200000">
            <a:off x="3208020" y="279400"/>
            <a:ext cx="715010" cy="2967355"/>
          </a:xfrm>
          <a:prstGeom prst="rect">
            <a:avLst/>
          </a:prstGeom>
          <a:solidFill>
            <a:srgbClr val="EA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40000"/>
              </a:lnSpc>
            </a:pPr>
            <a:endParaRPr lang="zh-CN" altLang="en-US" dirty="0">
              <a:latin typeface="Noto Sans S Chinese Regular" panose="020B0500000000000000" pitchFamily="34" charset="-122"/>
              <a:ea typeface="Noto Sans S Chinese Regular" panose="020B0500000000000000" pitchFamily="34" charset="-122"/>
              <a:cs typeface="+mn-ea"/>
              <a:sym typeface="+mn-lt"/>
            </a:endParaRPr>
          </a:p>
        </p:txBody>
      </p:sp>
      <p:sp>
        <p:nvSpPr>
          <p:cNvPr id="38" name="矩形 37" hidden="1"/>
          <p:cNvSpPr/>
          <p:nvPr/>
        </p:nvSpPr>
        <p:spPr>
          <a:xfrm rot="16200000">
            <a:off x="2245360" y="787400"/>
            <a:ext cx="715010" cy="1951355"/>
          </a:xfrm>
          <a:prstGeom prst="rect">
            <a:avLst/>
          </a:prstGeom>
          <a:solidFill>
            <a:srgbClr val="EA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40000"/>
              </a:lnSpc>
            </a:pPr>
            <a:endParaRPr lang="zh-CN" altLang="en-US" dirty="0">
              <a:latin typeface="Noto Sans S Chinese Regular" panose="020B0500000000000000" pitchFamily="34" charset="-122"/>
              <a:ea typeface="Noto Sans S Chinese Regular" panose="020B0500000000000000" pitchFamily="34" charset="-122"/>
              <a:cs typeface="+mn-ea"/>
              <a:sym typeface="+mn-lt"/>
            </a:endParaRPr>
          </a:p>
        </p:txBody>
      </p:sp>
      <p:sp>
        <p:nvSpPr>
          <p:cNvPr id="39" name="矩形 38" hidden="1"/>
          <p:cNvSpPr/>
          <p:nvPr/>
        </p:nvSpPr>
        <p:spPr>
          <a:xfrm rot="16200000">
            <a:off x="1611630" y="1525905"/>
            <a:ext cx="715010" cy="474980"/>
          </a:xfrm>
          <a:prstGeom prst="rect">
            <a:avLst/>
          </a:prstGeom>
          <a:solidFill>
            <a:srgbClr val="EA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0000"/>
              </a:lnSpc>
            </a:pPr>
            <a:endParaRPr lang="zh-CN" altLang="en-US">
              <a:latin typeface="Noto Sans S Chinese Regular" panose="020B0500000000000000" pitchFamily="34" charset="-122"/>
              <a:ea typeface="Noto Sans S Chinese Regular" panose="020B0500000000000000" pitchFamily="34" charset="-122"/>
              <a:cs typeface="+mn-ea"/>
              <a:sym typeface="+mn-lt"/>
            </a:endParaRPr>
          </a:p>
        </p:txBody>
      </p:sp>
      <p:sp>
        <p:nvSpPr>
          <p:cNvPr id="40" name="矩形 39" hidden="1"/>
          <p:cNvSpPr/>
          <p:nvPr/>
        </p:nvSpPr>
        <p:spPr>
          <a:xfrm rot="16200000">
            <a:off x="4580890" y="279400"/>
            <a:ext cx="715010" cy="2967355"/>
          </a:xfrm>
          <a:prstGeom prst="rect">
            <a:avLst/>
          </a:prstGeom>
          <a:solidFill>
            <a:srgbClr val="EA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40000"/>
              </a:lnSpc>
            </a:pPr>
            <a:endParaRPr lang="zh-CN" altLang="en-US" dirty="0">
              <a:latin typeface="Noto Sans S Chinese Regular" panose="020B0500000000000000" pitchFamily="34" charset="-122"/>
              <a:ea typeface="Noto Sans S Chinese Regular" panose="020B0500000000000000" pitchFamily="34" charset="-122"/>
              <a:cs typeface="+mn-ea"/>
              <a:sym typeface="+mn-lt"/>
            </a:endParaRPr>
          </a:p>
        </p:txBody>
      </p:sp>
      <p:pic>
        <p:nvPicPr>
          <p:cNvPr id="117" name="图片 116" descr="1212" hidden="1"/>
          <p:cNvPicPr>
            <a:picLocks noChangeAspect="1"/>
          </p:cNvPicPr>
          <p:nvPr/>
        </p:nvPicPr>
        <p:blipFill>
          <a:blip r:embed="rId4"/>
          <a:stretch>
            <a:fillRect/>
          </a:stretch>
        </p:blipFill>
        <p:spPr>
          <a:xfrm>
            <a:off x="1311275" y="1304290"/>
            <a:ext cx="6605270" cy="2328545"/>
          </a:xfrm>
          <a:prstGeom prst="rect">
            <a:avLst/>
          </a:prstGeom>
          <a:noFill/>
          <a:effectLst>
            <a:outerShdw blurRad="50800" dist="38100" algn="l" rotWithShape="0">
              <a:prstClr val="black">
                <a:alpha val="40000"/>
              </a:prstClr>
            </a:outerShdw>
          </a:effectLst>
        </p:spPr>
      </p:pic>
      <p:sp>
        <p:nvSpPr>
          <p:cNvPr id="47" name="文本框 46"/>
          <p:cNvSpPr txBox="1"/>
          <p:nvPr/>
        </p:nvSpPr>
        <p:spPr>
          <a:xfrm>
            <a:off x="885825" y="321310"/>
            <a:ext cx="4966335"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立足基本国情，着力办好中国自己的事</a:t>
            </a:r>
          </a:p>
        </p:txBody>
      </p:sp>
      <p:sp>
        <p:nvSpPr>
          <p:cNvPr id="100" name="文本框 99"/>
          <p:cNvSpPr txBox="1"/>
          <p:nvPr/>
        </p:nvSpPr>
        <p:spPr>
          <a:xfrm>
            <a:off x="1726565" y="1972310"/>
            <a:ext cx="5568950" cy="1198880"/>
          </a:xfrm>
          <a:prstGeom prst="rect">
            <a:avLst/>
          </a:prstGeom>
          <a:noFill/>
          <a:ln w="9525">
            <a:noFill/>
          </a:ln>
        </p:spPr>
        <p:txBody>
          <a:bodyPr wrap="square">
            <a:spAutoFit/>
          </a:bodyPr>
          <a:lstStyle/>
          <a:p>
            <a:pPr marL="0" indent="0" algn="just" fontAlgn="auto">
              <a:lnSpc>
                <a:spcPct val="150000"/>
              </a:lnSpc>
            </a:pPr>
            <a:r>
              <a:rPr lang="en-US" sz="1600" b="0">
                <a:latin typeface="微软雅黑" panose="020B0503020204020204" charset="-122"/>
                <a:ea typeface="微软雅黑" panose="020B0503020204020204" charset="-122"/>
                <a:cs typeface="微软雅黑" panose="020B0503020204020204" charset="-122"/>
              </a:rPr>
              <a:t>       </a:t>
            </a:r>
            <a:r>
              <a:rPr sz="1600" b="0">
                <a:latin typeface="微软雅黑" panose="020B0503020204020204" charset="-122"/>
                <a:ea typeface="微软雅黑" panose="020B0503020204020204" charset="-122"/>
                <a:cs typeface="微软雅黑" panose="020B0503020204020204" charset="-122"/>
              </a:rPr>
              <a:t>实现2035年远景目标，关键还是要练好内功，立足于社会主义初级阶段的基本国情，着力办好中国自己的事。有三件事情特别重要，就是改革、开放、创新。</a:t>
            </a:r>
          </a:p>
        </p:txBody>
      </p:sp>
      <p:pic>
        <p:nvPicPr>
          <p:cNvPr id="30" name="图片 29" descr="圆角2"/>
          <p:cNvPicPr>
            <a:picLocks noChangeAspect="1"/>
          </p:cNvPicPr>
          <p:nvPr/>
        </p:nvPicPr>
        <p:blipFill>
          <a:blip r:embed="rId5"/>
          <a:stretch>
            <a:fillRect/>
          </a:stretch>
        </p:blipFill>
        <p:spPr>
          <a:xfrm>
            <a:off x="635" y="4655820"/>
            <a:ext cx="9143365" cy="487680"/>
          </a:xfrm>
          <a:prstGeom prst="rect">
            <a:avLst/>
          </a:prstGeom>
        </p:spPr>
      </p:pic>
      <p:cxnSp>
        <p:nvCxnSpPr>
          <p:cNvPr id="31" name="直接连接符 30"/>
          <p:cNvCxnSpPr/>
          <p:nvPr/>
        </p:nvCxnSpPr>
        <p:spPr>
          <a:xfrm>
            <a:off x="5573395" y="530860"/>
            <a:ext cx="33140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34" name="图片 33" descr="未标题圆角"/>
          <p:cNvPicPr>
            <a:picLocks noChangeAspect="1"/>
          </p:cNvPicPr>
          <p:nvPr/>
        </p:nvPicPr>
        <p:blipFill>
          <a:blip r:embed="rId6"/>
          <a:stretch>
            <a:fillRect/>
          </a:stretch>
        </p:blipFill>
        <p:spPr>
          <a:xfrm>
            <a:off x="-16510" y="-8255"/>
            <a:ext cx="626745" cy="293370"/>
          </a:xfrm>
          <a:prstGeom prst="rect">
            <a:avLst/>
          </a:prstGeom>
        </p:spPr>
      </p:pic>
      <p:pic>
        <p:nvPicPr>
          <p:cNvPr id="35" name="图片 34" descr="未标题-12"/>
          <p:cNvPicPr>
            <a:picLocks noChangeAspect="1"/>
          </p:cNvPicPr>
          <p:nvPr>
            <p:custDataLst>
              <p:tags r:id="rId1"/>
            </p:custDataLst>
          </p:nvPr>
        </p:nvPicPr>
        <p:blipFill>
          <a:blip r:embed="rId7"/>
          <a:stretch>
            <a:fillRect/>
          </a:stretch>
        </p:blipFill>
        <p:spPr>
          <a:xfrm>
            <a:off x="342900" y="229870"/>
            <a:ext cx="605790" cy="601980"/>
          </a:xfrm>
          <a:prstGeom prst="rect">
            <a:avLst/>
          </a:prstGeom>
        </p:spPr>
      </p:pic>
      <p:pic>
        <p:nvPicPr>
          <p:cNvPr id="4" name="图片 3" descr="E:\五中全会\解读\66.png66"/>
          <p:cNvPicPr>
            <a:picLocks noChangeAspect="1"/>
          </p:cNvPicPr>
          <p:nvPr/>
        </p:nvPicPr>
        <p:blipFill>
          <a:blip r:embed="rId8"/>
          <a:srcRect/>
          <a:stretch>
            <a:fillRect/>
          </a:stretch>
        </p:blipFill>
        <p:spPr>
          <a:xfrm>
            <a:off x="7295515" y="422910"/>
            <a:ext cx="1744345" cy="174434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1000" fill="hold"/>
                                        <p:tgtEl>
                                          <p:spTgt spid="38"/>
                                        </p:tgtEl>
                                        <p:attrNameLst>
                                          <p:attrName>ppt_x</p:attrName>
                                        </p:attrNameLst>
                                      </p:cBhvr>
                                      <p:tavLst>
                                        <p:tav tm="0">
                                          <p:val>
                                            <p:strVal val="#ppt_x-.2"/>
                                          </p:val>
                                        </p:tav>
                                        <p:tav tm="100000">
                                          <p:val>
                                            <p:strVal val="#ppt_x"/>
                                          </p:val>
                                        </p:tav>
                                      </p:tavLst>
                                    </p:anim>
                                    <p:anim calcmode="lin" valueType="num">
                                      <p:cBhvr>
                                        <p:cTn id="8" dur="10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1000" fill="hold"/>
                                        <p:tgtEl>
                                          <p:spTgt spid="39"/>
                                        </p:tgtEl>
                                        <p:attrNameLst>
                                          <p:attrName>ppt_x</p:attrName>
                                        </p:attrNameLst>
                                      </p:cBhvr>
                                      <p:tavLst>
                                        <p:tav tm="0">
                                          <p:val>
                                            <p:strVal val="#ppt_x-.2"/>
                                          </p:val>
                                        </p:tav>
                                        <p:tav tm="100000">
                                          <p:val>
                                            <p:strVal val="#ppt_x"/>
                                          </p:val>
                                        </p:tav>
                                      </p:tavLst>
                                    </p:anim>
                                    <p:anim calcmode="lin" valueType="num">
                                      <p:cBhvr>
                                        <p:cTn id="13" dur="1000" fill="hold"/>
                                        <p:tgtEl>
                                          <p:spTgt spid="39"/>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9"/>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1000" fill="hold"/>
                                        <p:tgtEl>
                                          <p:spTgt spid="40"/>
                                        </p:tgtEl>
                                        <p:attrNameLst>
                                          <p:attrName>ppt_x</p:attrName>
                                        </p:attrNameLst>
                                      </p:cBhvr>
                                      <p:tavLst>
                                        <p:tav tm="0">
                                          <p:val>
                                            <p:strVal val="#ppt_x-.2"/>
                                          </p:val>
                                        </p:tav>
                                        <p:tav tm="100000">
                                          <p:val>
                                            <p:strVal val="#ppt_x"/>
                                          </p:val>
                                        </p:tav>
                                      </p:tavLst>
                                    </p:anim>
                                    <p:anim calcmode="lin" valueType="num">
                                      <p:cBhvr>
                                        <p:cTn id="18" dur="1000" fill="hold"/>
                                        <p:tgtEl>
                                          <p:spTgt spid="40"/>
                                        </p:tgtEl>
                                        <p:attrNameLst>
                                          <p:attrName>ppt_y</p:attrName>
                                        </p:attrNameLst>
                                      </p:cBhvr>
                                      <p:tavLst>
                                        <p:tav tm="0">
                                          <p:val>
                                            <p:strVal val="#ppt_y"/>
                                          </p:val>
                                        </p:tav>
                                        <p:tav tm="100000">
                                          <p:val>
                                            <p:strVal val="#ppt_y"/>
                                          </p:val>
                                        </p:tav>
                                      </p:tavLst>
                                    </p:anim>
                                    <p:animEffect transition="in" filter="wipe(right)" prLst="gradientSize: 0.1">
                                      <p:cBhvr>
                                        <p:cTn id="19" dur="1000"/>
                                        <p:tgtEl>
                                          <p:spTgt spid="40"/>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1000" fill="hold"/>
                                        <p:tgtEl>
                                          <p:spTgt spid="36"/>
                                        </p:tgtEl>
                                        <p:attrNameLst>
                                          <p:attrName>ppt_x</p:attrName>
                                        </p:attrNameLst>
                                      </p:cBhvr>
                                      <p:tavLst>
                                        <p:tav tm="0">
                                          <p:val>
                                            <p:strVal val="#ppt_x-.2"/>
                                          </p:val>
                                        </p:tav>
                                        <p:tav tm="100000">
                                          <p:val>
                                            <p:strVal val="#ppt_x"/>
                                          </p:val>
                                        </p:tav>
                                      </p:tavLst>
                                    </p:anim>
                                    <p:anim calcmode="lin" valueType="num">
                                      <p:cBhvr>
                                        <p:cTn id="23" dur="1000" fill="hold"/>
                                        <p:tgtEl>
                                          <p:spTgt spid="36"/>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6"/>
                                        </p:tgtEl>
                                      </p:cBhvr>
                                    </p:animEffect>
                                  </p:childTnLst>
                                </p:cTn>
                              </p:par>
                              <p:par>
                                <p:cTn id="25" presetID="29"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1000" fill="hold"/>
                                        <p:tgtEl>
                                          <p:spTgt spid="37"/>
                                        </p:tgtEl>
                                        <p:attrNameLst>
                                          <p:attrName>ppt_x</p:attrName>
                                        </p:attrNameLst>
                                      </p:cBhvr>
                                      <p:tavLst>
                                        <p:tav tm="0">
                                          <p:val>
                                            <p:strVal val="#ppt_x-.2"/>
                                          </p:val>
                                        </p:tav>
                                        <p:tav tm="100000">
                                          <p:val>
                                            <p:strVal val="#ppt_x"/>
                                          </p:val>
                                        </p:tav>
                                      </p:tavLst>
                                    </p:anim>
                                    <p:anim calcmode="lin" valueType="num">
                                      <p:cBhvr>
                                        <p:cTn id="28" dur="10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7"/>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dissolve">
                                      <p:cBhvr>
                                        <p:cTn id="34" dur="500"/>
                                        <p:tgtEl>
                                          <p:spTgt spid="19"/>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
                                        </p:tgtEl>
                                        <p:attrNameLst>
                                          <p:attrName>style.visibility</p:attrName>
                                        </p:attrNameLst>
                                      </p:cBhvr>
                                      <p:to>
                                        <p:strVal val="visible"/>
                                      </p:to>
                                    </p:set>
                                    <p:animEffect transition="in" filter="dissolve">
                                      <p:cBhvr>
                                        <p:cTn id="3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6" grpId="1" animBg="1"/>
      <p:bldP spid="37" grpId="0" bldLvl="0" animBg="1"/>
      <p:bldP spid="37" grpId="1" animBg="1"/>
      <p:bldP spid="38" grpId="0" bldLvl="0" animBg="1"/>
      <p:bldP spid="38" grpId="1" animBg="1"/>
      <p:bldP spid="39" grpId="0" bldLvl="0" animBg="1"/>
      <p:bldP spid="39" grpId="1" animBg="1"/>
      <p:bldP spid="40" grpId="0" bldLvl="0" animBg="1"/>
      <p:bldP spid="40" grpId="1" animBg="1"/>
      <p:bldP spid="100" grpId="0"/>
      <p:bldP spid="100"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46"/>
          <p:cNvSpPr txBox="1"/>
          <p:nvPr/>
        </p:nvSpPr>
        <p:spPr>
          <a:xfrm>
            <a:off x="885825" y="321310"/>
            <a:ext cx="4966335"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立足基本国情，着力办好中国自己的事</a:t>
            </a:r>
          </a:p>
        </p:txBody>
      </p:sp>
      <p:sp>
        <p:nvSpPr>
          <p:cNvPr id="166" name="椭圆 165"/>
          <p:cNvSpPr/>
          <p:nvPr/>
        </p:nvSpPr>
        <p:spPr>
          <a:xfrm>
            <a:off x="1022350" y="2234565"/>
            <a:ext cx="633730" cy="633730"/>
          </a:xfrm>
          <a:prstGeom prst="ellipse">
            <a:avLst/>
          </a:prstGeom>
          <a:solidFill>
            <a:srgbClr val="C8161D"/>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latin typeface="微软雅黑" panose="020B0503020204020204" charset="-122"/>
                <a:ea typeface="微软雅黑" panose="020B0503020204020204" charset="-122"/>
              </a:rPr>
              <a:t>1</a:t>
            </a:r>
            <a:endParaRPr lang="zh-CN" altLang="en-US" sz="2000" b="1" dirty="0">
              <a:latin typeface="微软雅黑" panose="020B0503020204020204" charset="-122"/>
              <a:ea typeface="微软雅黑" panose="020B0503020204020204" charset="-122"/>
            </a:endParaRPr>
          </a:p>
        </p:txBody>
      </p:sp>
      <p:sp>
        <p:nvSpPr>
          <p:cNvPr id="167" name="标题 11"/>
          <p:cNvSpPr txBox="1"/>
          <p:nvPr/>
        </p:nvSpPr>
        <p:spPr>
          <a:xfrm>
            <a:off x="1022350" y="2409825"/>
            <a:ext cx="633730" cy="44831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2000" b="1" dirty="0">
              <a:solidFill>
                <a:schemeClr val="bg1"/>
              </a:solidFill>
              <a:latin typeface="微软雅黑" panose="020B0503020204020204" charset="-122"/>
              <a:ea typeface="微软雅黑" panose="020B0503020204020204" charset="-122"/>
            </a:endParaRPr>
          </a:p>
        </p:txBody>
      </p:sp>
      <p:grpSp>
        <p:nvGrpSpPr>
          <p:cNvPr id="180" name="组合 179"/>
          <p:cNvGrpSpPr/>
          <p:nvPr/>
        </p:nvGrpSpPr>
        <p:grpSpPr>
          <a:xfrm rot="5400000">
            <a:off x="973455" y="2009775"/>
            <a:ext cx="906780" cy="1082675"/>
            <a:chOff x="2118676" y="1475656"/>
            <a:chExt cx="1656506" cy="1974038"/>
          </a:xfrm>
        </p:grpSpPr>
        <p:cxnSp>
          <p:nvCxnSpPr>
            <p:cNvPr id="181" name="直接连接符 180"/>
            <p:cNvCxnSpPr/>
            <p:nvPr/>
          </p:nvCxnSpPr>
          <p:spPr>
            <a:xfrm>
              <a:off x="2911233" y="1475656"/>
              <a:ext cx="0" cy="315162"/>
            </a:xfrm>
            <a:prstGeom prst="line">
              <a:avLst/>
            </a:prstGeom>
            <a:ln>
              <a:solidFill>
                <a:srgbClr val="C8161D"/>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2" name="弧形 181"/>
            <p:cNvSpPr/>
            <p:nvPr/>
          </p:nvSpPr>
          <p:spPr>
            <a:xfrm rot="19174364">
              <a:off x="2118676" y="1793188"/>
              <a:ext cx="1656506" cy="1656506"/>
            </a:xfrm>
            <a:prstGeom prst="arc">
              <a:avLst>
                <a:gd name="adj1" fmla="val 15307624"/>
                <a:gd name="adj2" fmla="val 343732"/>
              </a:avLst>
            </a:prstGeom>
            <a:ln>
              <a:solidFill>
                <a:srgbClr val="C8161D"/>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b="1">
                <a:latin typeface="微软雅黑" panose="020B0503020204020204" charset="-122"/>
                <a:ea typeface="微软雅黑" panose="020B0503020204020204" charset="-122"/>
              </a:endParaRPr>
            </a:p>
          </p:txBody>
        </p:sp>
        <p:sp>
          <p:nvSpPr>
            <p:cNvPr id="183" name="椭圆 182"/>
            <p:cNvSpPr/>
            <p:nvPr/>
          </p:nvSpPr>
          <p:spPr>
            <a:xfrm>
              <a:off x="2857227" y="1736812"/>
              <a:ext cx="108012" cy="108012"/>
            </a:xfrm>
            <a:prstGeom prst="ellipse">
              <a:avLst/>
            </a:prstGeom>
            <a:solidFill>
              <a:schemeClr val="bg1"/>
            </a:solidFill>
            <a:ln>
              <a:solidFill>
                <a:srgbClr val="C816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charset="-122"/>
                <a:ea typeface="微软雅黑" panose="020B0503020204020204" charset="-122"/>
              </a:endParaRPr>
            </a:p>
          </p:txBody>
        </p:sp>
      </p:grpSp>
      <p:sp>
        <p:nvSpPr>
          <p:cNvPr id="82" name="Text Placeholder 2"/>
          <p:cNvSpPr txBox="1"/>
          <p:nvPr/>
        </p:nvSpPr>
        <p:spPr>
          <a:xfrm>
            <a:off x="3076575" y="1843405"/>
            <a:ext cx="5092065" cy="1477010"/>
          </a:xfrm>
          <a:prstGeom prst="rect">
            <a:avLst/>
          </a:prstGeom>
        </p:spPr>
        <p:txBody>
          <a:bodyPr vert="horz" wrap="square" lIns="0" tIns="0" rIns="0" bIns="0">
            <a:spAutoFit/>
          </a:bodyPr>
          <a:lstStyle>
            <a:lvl1pPr marL="0" indent="0" algn="l" defTabSz="914400"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50000"/>
              </a:lnSpc>
            </a:pPr>
            <a:r>
              <a:rPr lang="en-US" altLang="zh-CN" sz="1600" dirty="0">
                <a:solidFill>
                  <a:schemeClr val="tx1"/>
                </a:solidFill>
                <a:latin typeface="微软雅黑" panose="020B0503020204020204" charset="-122"/>
                <a:ea typeface="微软雅黑" panose="020B0503020204020204" charset="-122"/>
                <a:cs typeface="+mn-ea"/>
                <a:sym typeface="+mn-lt"/>
              </a:rPr>
              <a:t>       改革是推动发展的强大动力。通过全面深化改革，构建高水平社会主义市场经济体制，将会使14亿中国人民的活力充分激发出来，创造更多社会财富、追求更加美好生活、逐步迈向共同富裕。</a:t>
            </a:r>
          </a:p>
        </p:txBody>
      </p:sp>
      <p:sp>
        <p:nvSpPr>
          <p:cNvPr id="83" name="文本框 36"/>
          <p:cNvSpPr txBox="1"/>
          <p:nvPr/>
        </p:nvSpPr>
        <p:spPr>
          <a:xfrm>
            <a:off x="1979295" y="2321560"/>
            <a:ext cx="869950" cy="4603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solidFill>
                  <a:srgbClr val="EA0000"/>
                </a:solidFill>
                <a:latin typeface="微软雅黑" panose="020B0503020204020204" charset="-122"/>
                <a:ea typeface="微软雅黑" panose="020B0503020204020204" charset="-122"/>
              </a:rPr>
              <a:t>改革</a:t>
            </a:r>
          </a:p>
        </p:txBody>
      </p:sp>
      <p:sp>
        <p:nvSpPr>
          <p:cNvPr id="6" name="标题 11"/>
          <p:cNvSpPr txBox="1"/>
          <p:nvPr/>
        </p:nvSpPr>
        <p:spPr>
          <a:xfrm>
            <a:off x="1125855" y="5144135"/>
            <a:ext cx="633730" cy="44831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2000" b="1" dirty="0">
              <a:solidFill>
                <a:schemeClr val="bg1"/>
              </a:solidFill>
              <a:latin typeface="微软雅黑" panose="020B0503020204020204" charset="-122"/>
              <a:ea typeface="微软雅黑" panose="020B0503020204020204" charset="-122"/>
            </a:endParaRPr>
          </a:p>
        </p:txBody>
      </p:sp>
      <p:pic>
        <p:nvPicPr>
          <p:cNvPr id="13" name="图片 12" descr="圆角2"/>
          <p:cNvPicPr>
            <a:picLocks noChangeAspect="1"/>
          </p:cNvPicPr>
          <p:nvPr/>
        </p:nvPicPr>
        <p:blipFill>
          <a:blip r:embed="rId4"/>
          <a:stretch>
            <a:fillRect/>
          </a:stretch>
        </p:blipFill>
        <p:spPr>
          <a:xfrm>
            <a:off x="635" y="4655820"/>
            <a:ext cx="9143365" cy="487680"/>
          </a:xfrm>
          <a:prstGeom prst="rect">
            <a:avLst/>
          </a:prstGeom>
        </p:spPr>
      </p:pic>
      <p:cxnSp>
        <p:nvCxnSpPr>
          <p:cNvPr id="14" name="直接连接符 13"/>
          <p:cNvCxnSpPr/>
          <p:nvPr/>
        </p:nvCxnSpPr>
        <p:spPr>
          <a:xfrm>
            <a:off x="5535295" y="530860"/>
            <a:ext cx="33521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17" name="图片 16" descr="未标题圆角"/>
          <p:cNvPicPr>
            <a:picLocks noChangeAspect="1"/>
          </p:cNvPicPr>
          <p:nvPr/>
        </p:nvPicPr>
        <p:blipFill>
          <a:blip r:embed="rId5"/>
          <a:stretch>
            <a:fillRect/>
          </a:stretch>
        </p:blipFill>
        <p:spPr>
          <a:xfrm>
            <a:off x="-16510" y="-8255"/>
            <a:ext cx="626745" cy="293370"/>
          </a:xfrm>
          <a:prstGeom prst="rect">
            <a:avLst/>
          </a:prstGeom>
        </p:spPr>
      </p:pic>
      <p:pic>
        <p:nvPicPr>
          <p:cNvPr id="18" name="图片 17"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7" name="图片 6"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nodePh="1">
                                  <p:stCondLst>
                                    <p:cond delay="50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166"/>
                                        </p:tgtEl>
                                        <p:attrNameLst>
                                          <p:attrName>style.visibility</p:attrName>
                                        </p:attrNameLst>
                                      </p:cBhvr>
                                      <p:to>
                                        <p:strVal val="visible"/>
                                      </p:to>
                                    </p:set>
                                    <p:anim calcmode="lin" valueType="num">
                                      <p:cBhvr additive="base">
                                        <p:cTn id="14" dur="500"/>
                                        <p:tgtEl>
                                          <p:spTgt spid="166"/>
                                        </p:tgtEl>
                                        <p:attrNameLst>
                                          <p:attrName>ppt_y</p:attrName>
                                        </p:attrNameLst>
                                      </p:cBhvr>
                                      <p:tavLst>
                                        <p:tav tm="0">
                                          <p:val>
                                            <p:strVal val="#ppt_y+#ppt_h*1.125000"/>
                                          </p:val>
                                        </p:tav>
                                        <p:tav tm="100000">
                                          <p:val>
                                            <p:strVal val="#ppt_y"/>
                                          </p:val>
                                        </p:tav>
                                      </p:tavLst>
                                    </p:anim>
                                    <p:animEffect transition="in" filter="wipe(up)">
                                      <p:cBhvr>
                                        <p:cTn id="15" dur="500"/>
                                        <p:tgtEl>
                                          <p:spTgt spid="166"/>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67"/>
                                        </p:tgtEl>
                                        <p:attrNameLst>
                                          <p:attrName>style.visibility</p:attrName>
                                        </p:attrNameLst>
                                      </p:cBhvr>
                                      <p:to>
                                        <p:strVal val="visible"/>
                                      </p:to>
                                    </p:set>
                                    <p:anim calcmode="lin" valueType="num">
                                      <p:cBhvr additive="base">
                                        <p:cTn id="18" dur="500"/>
                                        <p:tgtEl>
                                          <p:spTgt spid="167"/>
                                        </p:tgtEl>
                                        <p:attrNameLst>
                                          <p:attrName>ppt_y</p:attrName>
                                        </p:attrNameLst>
                                      </p:cBhvr>
                                      <p:tavLst>
                                        <p:tav tm="0">
                                          <p:val>
                                            <p:strVal val="#ppt_y+#ppt_h*1.125000"/>
                                          </p:val>
                                        </p:tav>
                                        <p:tav tm="100000">
                                          <p:val>
                                            <p:strVal val="#ppt_y"/>
                                          </p:val>
                                        </p:tav>
                                      </p:tavLst>
                                    </p:anim>
                                    <p:animEffect transition="in" filter="wipe(up)">
                                      <p:cBhvr>
                                        <p:cTn id="19" dur="500"/>
                                        <p:tgtEl>
                                          <p:spTgt spid="167"/>
                                        </p:tgtEl>
                                      </p:cBhvr>
                                    </p:animEffect>
                                  </p:childTnLst>
                                </p:cTn>
                              </p:par>
                              <p:par>
                                <p:cTn id="20" presetID="12" presetClass="entr" presetSubtype="4" fill="hold" nodeType="withEffect">
                                  <p:stCondLst>
                                    <p:cond delay="0"/>
                                  </p:stCondLst>
                                  <p:childTnLst>
                                    <p:set>
                                      <p:cBhvr>
                                        <p:cTn id="21" dur="1" fill="hold">
                                          <p:stCondLst>
                                            <p:cond delay="0"/>
                                          </p:stCondLst>
                                        </p:cTn>
                                        <p:tgtEl>
                                          <p:spTgt spid="180"/>
                                        </p:tgtEl>
                                        <p:attrNameLst>
                                          <p:attrName>style.visibility</p:attrName>
                                        </p:attrNameLst>
                                      </p:cBhvr>
                                      <p:to>
                                        <p:strVal val="visible"/>
                                      </p:to>
                                    </p:set>
                                    <p:anim calcmode="lin" valueType="num">
                                      <p:cBhvr additive="base">
                                        <p:cTn id="22" dur="500"/>
                                        <p:tgtEl>
                                          <p:spTgt spid="180"/>
                                        </p:tgtEl>
                                        <p:attrNameLst>
                                          <p:attrName>ppt_y</p:attrName>
                                        </p:attrNameLst>
                                      </p:cBhvr>
                                      <p:tavLst>
                                        <p:tav tm="0">
                                          <p:val>
                                            <p:strVal val="#ppt_y+#ppt_h*1.125000"/>
                                          </p:val>
                                        </p:tav>
                                        <p:tav tm="100000">
                                          <p:val>
                                            <p:strVal val="#ppt_y"/>
                                          </p:val>
                                        </p:tav>
                                      </p:tavLst>
                                    </p:anim>
                                    <p:animEffect transition="in" filter="wipe(up)">
                                      <p:cBhvr>
                                        <p:cTn id="23" dur="500"/>
                                        <p:tgtEl>
                                          <p:spTgt spid="180"/>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83"/>
                                        </p:tgtEl>
                                        <p:attrNameLst>
                                          <p:attrName>style.visibility</p:attrName>
                                        </p:attrNameLst>
                                      </p:cBhvr>
                                      <p:to>
                                        <p:strVal val="visible"/>
                                      </p:to>
                                    </p:set>
                                    <p:anim calcmode="lin" valueType="num">
                                      <p:cBhvr additive="base">
                                        <p:cTn id="26" dur="500"/>
                                        <p:tgtEl>
                                          <p:spTgt spid="83"/>
                                        </p:tgtEl>
                                        <p:attrNameLst>
                                          <p:attrName>ppt_y</p:attrName>
                                        </p:attrNameLst>
                                      </p:cBhvr>
                                      <p:tavLst>
                                        <p:tav tm="0">
                                          <p:val>
                                            <p:strVal val="#ppt_y+#ppt_h*1.125000"/>
                                          </p:val>
                                        </p:tav>
                                        <p:tav tm="100000">
                                          <p:val>
                                            <p:strVal val="#ppt_y"/>
                                          </p:val>
                                        </p:tav>
                                      </p:tavLst>
                                    </p:anim>
                                    <p:animEffect transition="in" filter="wipe(up)">
                                      <p:cBhvr>
                                        <p:cTn id="27" dur="500"/>
                                        <p:tgtEl>
                                          <p:spTgt spid="8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dissolve">
                                      <p:cBhvr>
                                        <p:cTn id="32"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animBg="1"/>
      <p:bldP spid="166" grpId="1" animBg="1"/>
      <p:bldP spid="167" grpId="0"/>
      <p:bldP spid="167" grpId="1"/>
      <p:bldP spid="82" grpId="0"/>
      <p:bldP spid="82" grpId="1"/>
      <p:bldP spid="83" grpId="0"/>
      <p:bldP spid="83" grpId="1"/>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46"/>
          <p:cNvSpPr txBox="1"/>
          <p:nvPr/>
        </p:nvSpPr>
        <p:spPr>
          <a:xfrm>
            <a:off x="885825" y="321310"/>
            <a:ext cx="4966335"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立足基本国情，着力办好中国自己的事</a:t>
            </a:r>
          </a:p>
        </p:txBody>
      </p:sp>
      <p:sp>
        <p:nvSpPr>
          <p:cNvPr id="84" name="Text Placeholder 2"/>
          <p:cNvSpPr txBox="1"/>
          <p:nvPr/>
        </p:nvSpPr>
        <p:spPr>
          <a:xfrm>
            <a:off x="3110230" y="1826260"/>
            <a:ext cx="5066665" cy="1477010"/>
          </a:xfrm>
          <a:prstGeom prst="rect">
            <a:avLst/>
          </a:prstGeom>
        </p:spPr>
        <p:txBody>
          <a:bodyPr vert="horz" wrap="square" lIns="0" tIns="0" rIns="0" bIns="0">
            <a:spAutoFit/>
          </a:bodyPr>
          <a:lstStyle>
            <a:lvl1pPr marL="0" indent="0" algn="l" defTabSz="914400"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50000"/>
              </a:lnSpc>
            </a:pPr>
            <a:r>
              <a:rPr lang="en-US" altLang="zh-CN" sz="1600" dirty="0">
                <a:solidFill>
                  <a:schemeClr val="tx1"/>
                </a:solidFill>
                <a:latin typeface="微软雅黑" panose="020B0503020204020204" charset="-122"/>
                <a:ea typeface="微软雅黑" panose="020B0503020204020204" charset="-122"/>
                <a:cs typeface="+mn-ea"/>
                <a:sym typeface="+mn-lt"/>
              </a:rPr>
              <a:t>       开放是促进发展的必然选择。通过实行高水平对外开放，中国将为世界各国提供更大的市场、更多的机会，这既有利于中国自身发展，也有利于形成更加公正合理的世界经济治理体系，推动构建人类命运共同体。</a:t>
            </a:r>
          </a:p>
        </p:txBody>
      </p:sp>
      <p:sp>
        <p:nvSpPr>
          <p:cNvPr id="6" name="标题 11"/>
          <p:cNvSpPr txBox="1"/>
          <p:nvPr/>
        </p:nvSpPr>
        <p:spPr>
          <a:xfrm>
            <a:off x="1125855" y="5144135"/>
            <a:ext cx="633730" cy="44831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2000" b="1" dirty="0">
              <a:solidFill>
                <a:schemeClr val="bg1"/>
              </a:solidFill>
              <a:latin typeface="微软雅黑" panose="020B0503020204020204" charset="-122"/>
              <a:ea typeface="微软雅黑" panose="020B0503020204020204" charset="-122"/>
            </a:endParaRPr>
          </a:p>
        </p:txBody>
      </p:sp>
      <p:pic>
        <p:nvPicPr>
          <p:cNvPr id="13" name="图片 12" descr="圆角2"/>
          <p:cNvPicPr>
            <a:picLocks noChangeAspect="1"/>
          </p:cNvPicPr>
          <p:nvPr/>
        </p:nvPicPr>
        <p:blipFill>
          <a:blip r:embed="rId4"/>
          <a:stretch>
            <a:fillRect/>
          </a:stretch>
        </p:blipFill>
        <p:spPr>
          <a:xfrm>
            <a:off x="635" y="4655820"/>
            <a:ext cx="9143365" cy="487680"/>
          </a:xfrm>
          <a:prstGeom prst="rect">
            <a:avLst/>
          </a:prstGeom>
        </p:spPr>
      </p:pic>
      <p:cxnSp>
        <p:nvCxnSpPr>
          <p:cNvPr id="14" name="直接连接符 13"/>
          <p:cNvCxnSpPr/>
          <p:nvPr/>
        </p:nvCxnSpPr>
        <p:spPr>
          <a:xfrm>
            <a:off x="5535295" y="530860"/>
            <a:ext cx="33521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17" name="图片 16" descr="未标题圆角"/>
          <p:cNvPicPr>
            <a:picLocks noChangeAspect="1"/>
          </p:cNvPicPr>
          <p:nvPr/>
        </p:nvPicPr>
        <p:blipFill>
          <a:blip r:embed="rId5"/>
          <a:stretch>
            <a:fillRect/>
          </a:stretch>
        </p:blipFill>
        <p:spPr>
          <a:xfrm>
            <a:off x="-16510" y="-8255"/>
            <a:ext cx="626745" cy="293370"/>
          </a:xfrm>
          <a:prstGeom prst="rect">
            <a:avLst/>
          </a:prstGeom>
        </p:spPr>
      </p:pic>
      <p:pic>
        <p:nvPicPr>
          <p:cNvPr id="18" name="图片 17"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sp>
        <p:nvSpPr>
          <p:cNvPr id="7" name="椭圆 6"/>
          <p:cNvSpPr/>
          <p:nvPr/>
        </p:nvSpPr>
        <p:spPr>
          <a:xfrm>
            <a:off x="1022350" y="2234565"/>
            <a:ext cx="633730" cy="633730"/>
          </a:xfrm>
          <a:prstGeom prst="ellipse">
            <a:avLst/>
          </a:prstGeom>
          <a:solidFill>
            <a:srgbClr val="C8161D"/>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微软雅黑" panose="020B0503020204020204" charset="-122"/>
                <a:ea typeface="微软雅黑" panose="020B0503020204020204" charset="-122"/>
              </a:rPr>
              <a:t>2</a:t>
            </a:r>
          </a:p>
        </p:txBody>
      </p:sp>
      <p:grpSp>
        <p:nvGrpSpPr>
          <p:cNvPr id="9" name="组合 8"/>
          <p:cNvGrpSpPr/>
          <p:nvPr/>
        </p:nvGrpSpPr>
        <p:grpSpPr>
          <a:xfrm rot="5400000">
            <a:off x="973455" y="2009775"/>
            <a:ext cx="906780" cy="1082675"/>
            <a:chOff x="2118676" y="1475656"/>
            <a:chExt cx="1656506" cy="1974038"/>
          </a:xfrm>
        </p:grpSpPr>
        <p:cxnSp>
          <p:nvCxnSpPr>
            <p:cNvPr id="10" name="直接连接符 9"/>
            <p:cNvCxnSpPr/>
            <p:nvPr/>
          </p:nvCxnSpPr>
          <p:spPr>
            <a:xfrm>
              <a:off x="2911233" y="1475656"/>
              <a:ext cx="0" cy="315162"/>
            </a:xfrm>
            <a:prstGeom prst="line">
              <a:avLst/>
            </a:prstGeom>
            <a:ln>
              <a:solidFill>
                <a:srgbClr val="C8161D"/>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弧形 10"/>
            <p:cNvSpPr/>
            <p:nvPr/>
          </p:nvSpPr>
          <p:spPr>
            <a:xfrm rot="19174364">
              <a:off x="2118676" y="1793188"/>
              <a:ext cx="1656506" cy="1656506"/>
            </a:xfrm>
            <a:prstGeom prst="arc">
              <a:avLst>
                <a:gd name="adj1" fmla="val 15307624"/>
                <a:gd name="adj2" fmla="val 343732"/>
              </a:avLst>
            </a:prstGeom>
            <a:ln>
              <a:solidFill>
                <a:srgbClr val="C8161D"/>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b="1">
                <a:latin typeface="微软雅黑" panose="020B0503020204020204" charset="-122"/>
                <a:ea typeface="微软雅黑" panose="020B0503020204020204" charset="-122"/>
              </a:endParaRPr>
            </a:p>
          </p:txBody>
        </p:sp>
        <p:sp>
          <p:nvSpPr>
            <p:cNvPr id="12" name="椭圆 11"/>
            <p:cNvSpPr/>
            <p:nvPr/>
          </p:nvSpPr>
          <p:spPr>
            <a:xfrm>
              <a:off x="2857227" y="1736812"/>
              <a:ext cx="108012" cy="108012"/>
            </a:xfrm>
            <a:prstGeom prst="ellipse">
              <a:avLst/>
            </a:prstGeom>
            <a:solidFill>
              <a:schemeClr val="bg1"/>
            </a:solidFill>
            <a:ln>
              <a:solidFill>
                <a:srgbClr val="C816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charset="-122"/>
                <a:ea typeface="微软雅黑" panose="020B0503020204020204" charset="-122"/>
              </a:endParaRPr>
            </a:p>
          </p:txBody>
        </p:sp>
      </p:grpSp>
      <p:sp>
        <p:nvSpPr>
          <p:cNvPr id="16" name="文本框 36"/>
          <p:cNvSpPr txBox="1"/>
          <p:nvPr/>
        </p:nvSpPr>
        <p:spPr>
          <a:xfrm>
            <a:off x="1979295" y="2321560"/>
            <a:ext cx="869950" cy="4603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solidFill>
                  <a:srgbClr val="EA0000"/>
                </a:solidFill>
                <a:latin typeface="微软雅黑" panose="020B0503020204020204" charset="-122"/>
                <a:ea typeface="微软雅黑" panose="020B0503020204020204" charset="-122"/>
              </a:rPr>
              <a:t>开放</a:t>
            </a:r>
            <a:endParaRPr lang="zh-CN" altLang="en-US" sz="2400" b="1" dirty="0" smtClean="0">
              <a:solidFill>
                <a:srgbClr val="C00000"/>
              </a:solidFill>
              <a:latin typeface="微软雅黑" panose="020B0503020204020204" charset="-122"/>
              <a:ea typeface="微软雅黑" panose="020B0503020204020204" charset="-122"/>
            </a:endParaRPr>
          </a:p>
        </p:txBody>
      </p:sp>
      <p:pic>
        <p:nvPicPr>
          <p:cNvPr id="19" name="图片 18"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nodePh="1">
                                  <p:stCondLst>
                                    <p:cond delay="50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p:tgtEl>
                                          <p:spTgt spid="7"/>
                                        </p:tgtEl>
                                        <p:attrNameLst>
                                          <p:attrName>ppt_y</p:attrName>
                                        </p:attrNameLst>
                                      </p:cBhvr>
                                      <p:tavLst>
                                        <p:tav tm="0">
                                          <p:val>
                                            <p:strVal val="#ppt_y+#ppt_h*1.125000"/>
                                          </p:val>
                                        </p:tav>
                                        <p:tav tm="100000">
                                          <p:val>
                                            <p:strVal val="#ppt_y"/>
                                          </p:val>
                                        </p:tav>
                                      </p:tavLst>
                                    </p:anim>
                                    <p:animEffect transition="in" filter="wipe(up)">
                                      <p:cBhvr>
                                        <p:cTn id="15" dur="500"/>
                                        <p:tgtEl>
                                          <p:spTgt spid="7"/>
                                        </p:tgtEl>
                                      </p:cBhvr>
                                    </p:animEffect>
                                  </p:childTnLst>
                                </p:cTn>
                              </p:par>
                              <p:par>
                                <p:cTn id="16" presetID="12" presetClass="entr" presetSubtype="4"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p:tgtEl>
                                          <p:spTgt spid="9"/>
                                        </p:tgtEl>
                                        <p:attrNameLst>
                                          <p:attrName>ppt_y</p:attrName>
                                        </p:attrNameLst>
                                      </p:cBhvr>
                                      <p:tavLst>
                                        <p:tav tm="0">
                                          <p:val>
                                            <p:strVal val="#ppt_y+#ppt_h*1.125000"/>
                                          </p:val>
                                        </p:tav>
                                        <p:tav tm="100000">
                                          <p:val>
                                            <p:strVal val="#ppt_y"/>
                                          </p:val>
                                        </p:tav>
                                      </p:tavLst>
                                    </p:anim>
                                    <p:animEffect transition="in" filter="wipe(up)">
                                      <p:cBhvr>
                                        <p:cTn id="19" dur="500"/>
                                        <p:tgtEl>
                                          <p:spTgt spid="9"/>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p:tgtEl>
                                          <p:spTgt spid="16"/>
                                        </p:tgtEl>
                                        <p:attrNameLst>
                                          <p:attrName>ppt_y</p:attrName>
                                        </p:attrNameLst>
                                      </p:cBhvr>
                                      <p:tavLst>
                                        <p:tav tm="0">
                                          <p:val>
                                            <p:strVal val="#ppt_y+#ppt_h*1.125000"/>
                                          </p:val>
                                        </p:tav>
                                        <p:tav tm="100000">
                                          <p:val>
                                            <p:strVal val="#ppt_y"/>
                                          </p:val>
                                        </p:tav>
                                      </p:tavLst>
                                    </p:anim>
                                    <p:animEffect transition="in" filter="wipe(up)">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dissolve">
                                      <p:cBhvr>
                                        <p:cTn id="28"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4" grpId="1"/>
      <p:bldP spid="6" grpId="0"/>
      <p:bldP spid="7" grpId="0" animBg="1"/>
      <p:bldP spid="7" grpId="1" animBg="1"/>
      <p:bldP spid="16" grpId="0"/>
      <p:bldP spid="16"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46"/>
          <p:cNvSpPr txBox="1"/>
          <p:nvPr/>
        </p:nvSpPr>
        <p:spPr>
          <a:xfrm>
            <a:off x="885825" y="321310"/>
            <a:ext cx="4966335"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立足基本国情，着力办好中国自己的事</a:t>
            </a:r>
          </a:p>
        </p:txBody>
      </p:sp>
      <p:sp>
        <p:nvSpPr>
          <p:cNvPr id="86" name="Text Placeholder 2"/>
          <p:cNvSpPr txBox="1"/>
          <p:nvPr/>
        </p:nvSpPr>
        <p:spPr>
          <a:xfrm>
            <a:off x="3105785" y="1928495"/>
            <a:ext cx="5185410" cy="1107440"/>
          </a:xfrm>
          <a:prstGeom prst="rect">
            <a:avLst/>
          </a:prstGeom>
        </p:spPr>
        <p:txBody>
          <a:bodyPr vert="horz" wrap="square" lIns="0" tIns="0" rIns="0" bIns="0">
            <a:spAutoFit/>
          </a:bodyPr>
          <a:lstStyle>
            <a:lvl1pPr marL="0" indent="0" algn="l" defTabSz="914400"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50000"/>
              </a:lnSpc>
            </a:pPr>
            <a:r>
              <a:rPr lang="en-US" altLang="zh-CN" sz="1600" dirty="0">
                <a:solidFill>
                  <a:schemeClr val="tx1"/>
                </a:solidFill>
                <a:latin typeface="微软雅黑" panose="020B0503020204020204" charset="-122"/>
                <a:ea typeface="微软雅黑" panose="020B0503020204020204" charset="-122"/>
                <a:cs typeface="+mn-ea"/>
                <a:sym typeface="+mn-lt"/>
              </a:rPr>
              <a:t>       创新是引领发展的第一动力。我们将把科技自立自强作为国家发展的战略支撑，加快建设科技强国，全面塑造发展新优势，有力支撑经济高质量发展、人民高品质生活</a:t>
            </a:r>
            <a:r>
              <a:rPr lang="zh-CN" altLang="en-US" sz="1600" dirty="0">
                <a:solidFill>
                  <a:schemeClr val="tx1"/>
                </a:solidFill>
                <a:latin typeface="微软雅黑" panose="020B0503020204020204" charset="-122"/>
                <a:ea typeface="微软雅黑" panose="020B0503020204020204" charset="-122"/>
                <a:cs typeface="+mn-ea"/>
                <a:sym typeface="+mn-lt"/>
              </a:rPr>
              <a:t>。</a:t>
            </a:r>
          </a:p>
        </p:txBody>
      </p:sp>
      <p:sp>
        <p:nvSpPr>
          <p:cNvPr id="6" name="标题 11"/>
          <p:cNvSpPr txBox="1"/>
          <p:nvPr/>
        </p:nvSpPr>
        <p:spPr>
          <a:xfrm>
            <a:off x="1125855" y="5144135"/>
            <a:ext cx="633730" cy="44831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2000" b="1" dirty="0">
              <a:solidFill>
                <a:schemeClr val="bg1"/>
              </a:solidFill>
              <a:latin typeface="微软雅黑" panose="020B0503020204020204" charset="-122"/>
              <a:ea typeface="微软雅黑" panose="020B0503020204020204" charset="-122"/>
            </a:endParaRPr>
          </a:p>
        </p:txBody>
      </p:sp>
      <p:pic>
        <p:nvPicPr>
          <p:cNvPr id="13" name="图片 12" descr="圆角2"/>
          <p:cNvPicPr>
            <a:picLocks noChangeAspect="1"/>
          </p:cNvPicPr>
          <p:nvPr/>
        </p:nvPicPr>
        <p:blipFill>
          <a:blip r:embed="rId4"/>
          <a:stretch>
            <a:fillRect/>
          </a:stretch>
        </p:blipFill>
        <p:spPr>
          <a:xfrm>
            <a:off x="635" y="4655820"/>
            <a:ext cx="9143365" cy="487680"/>
          </a:xfrm>
          <a:prstGeom prst="rect">
            <a:avLst/>
          </a:prstGeom>
        </p:spPr>
      </p:pic>
      <p:cxnSp>
        <p:nvCxnSpPr>
          <p:cNvPr id="14" name="直接连接符 13"/>
          <p:cNvCxnSpPr/>
          <p:nvPr/>
        </p:nvCxnSpPr>
        <p:spPr>
          <a:xfrm>
            <a:off x="5535295" y="530860"/>
            <a:ext cx="33521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17" name="图片 16" descr="未标题圆角"/>
          <p:cNvPicPr>
            <a:picLocks noChangeAspect="1"/>
          </p:cNvPicPr>
          <p:nvPr/>
        </p:nvPicPr>
        <p:blipFill>
          <a:blip r:embed="rId5"/>
          <a:stretch>
            <a:fillRect/>
          </a:stretch>
        </p:blipFill>
        <p:spPr>
          <a:xfrm>
            <a:off x="-16510" y="-8255"/>
            <a:ext cx="626745" cy="293370"/>
          </a:xfrm>
          <a:prstGeom prst="rect">
            <a:avLst/>
          </a:prstGeom>
        </p:spPr>
      </p:pic>
      <p:pic>
        <p:nvPicPr>
          <p:cNvPr id="18" name="图片 17"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sp>
        <p:nvSpPr>
          <p:cNvPr id="20" name="椭圆 19"/>
          <p:cNvSpPr/>
          <p:nvPr/>
        </p:nvSpPr>
        <p:spPr>
          <a:xfrm>
            <a:off x="1022350" y="2234565"/>
            <a:ext cx="633730" cy="633730"/>
          </a:xfrm>
          <a:prstGeom prst="ellipse">
            <a:avLst/>
          </a:prstGeom>
          <a:solidFill>
            <a:srgbClr val="C8161D"/>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微软雅黑" panose="020B0503020204020204" charset="-122"/>
                <a:ea typeface="微软雅黑" panose="020B0503020204020204" charset="-122"/>
              </a:rPr>
              <a:t>3</a:t>
            </a:r>
          </a:p>
        </p:txBody>
      </p:sp>
      <p:grpSp>
        <p:nvGrpSpPr>
          <p:cNvPr id="22" name="组合 21"/>
          <p:cNvGrpSpPr/>
          <p:nvPr/>
        </p:nvGrpSpPr>
        <p:grpSpPr>
          <a:xfrm rot="5400000">
            <a:off x="973455" y="2009775"/>
            <a:ext cx="906780" cy="1082675"/>
            <a:chOff x="2118676" y="1475656"/>
            <a:chExt cx="1656506" cy="1974038"/>
          </a:xfrm>
        </p:grpSpPr>
        <p:cxnSp>
          <p:nvCxnSpPr>
            <p:cNvPr id="23" name="直接连接符 22"/>
            <p:cNvCxnSpPr/>
            <p:nvPr/>
          </p:nvCxnSpPr>
          <p:spPr>
            <a:xfrm>
              <a:off x="2911233" y="1475656"/>
              <a:ext cx="0" cy="315162"/>
            </a:xfrm>
            <a:prstGeom prst="line">
              <a:avLst/>
            </a:prstGeom>
            <a:ln>
              <a:solidFill>
                <a:srgbClr val="C8161D"/>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弧形 23"/>
            <p:cNvSpPr/>
            <p:nvPr/>
          </p:nvSpPr>
          <p:spPr>
            <a:xfrm rot="19174364">
              <a:off x="2118676" y="1793188"/>
              <a:ext cx="1656506" cy="1656506"/>
            </a:xfrm>
            <a:prstGeom prst="arc">
              <a:avLst>
                <a:gd name="adj1" fmla="val 15307624"/>
                <a:gd name="adj2" fmla="val 343732"/>
              </a:avLst>
            </a:prstGeom>
            <a:ln>
              <a:solidFill>
                <a:srgbClr val="C8161D"/>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b="1">
                <a:latin typeface="微软雅黑" panose="020B0503020204020204" charset="-122"/>
                <a:ea typeface="微软雅黑" panose="020B0503020204020204" charset="-122"/>
              </a:endParaRPr>
            </a:p>
          </p:txBody>
        </p:sp>
        <p:sp>
          <p:nvSpPr>
            <p:cNvPr id="25" name="椭圆 24"/>
            <p:cNvSpPr/>
            <p:nvPr/>
          </p:nvSpPr>
          <p:spPr>
            <a:xfrm>
              <a:off x="2857227" y="1736812"/>
              <a:ext cx="108012" cy="108012"/>
            </a:xfrm>
            <a:prstGeom prst="ellipse">
              <a:avLst/>
            </a:prstGeom>
            <a:solidFill>
              <a:schemeClr val="bg1"/>
            </a:solidFill>
            <a:ln>
              <a:solidFill>
                <a:srgbClr val="C816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charset="-122"/>
                <a:ea typeface="微软雅黑" panose="020B0503020204020204" charset="-122"/>
              </a:endParaRPr>
            </a:p>
          </p:txBody>
        </p:sp>
      </p:grpSp>
      <p:sp>
        <p:nvSpPr>
          <p:cNvPr id="26" name="文本框 36"/>
          <p:cNvSpPr txBox="1"/>
          <p:nvPr/>
        </p:nvSpPr>
        <p:spPr>
          <a:xfrm>
            <a:off x="1979295" y="2321560"/>
            <a:ext cx="869950" cy="4603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solidFill>
                  <a:srgbClr val="EA0000"/>
                </a:solidFill>
                <a:latin typeface="微软雅黑" panose="020B0503020204020204" charset="-122"/>
                <a:ea typeface="微软雅黑" panose="020B0503020204020204" charset="-122"/>
              </a:rPr>
              <a:t>创新</a:t>
            </a:r>
            <a:endParaRPr lang="zh-CN" altLang="en-US" sz="2400" b="1" dirty="0" smtClean="0">
              <a:solidFill>
                <a:srgbClr val="C00000"/>
              </a:solidFill>
              <a:latin typeface="微软雅黑" panose="020B0503020204020204" charset="-122"/>
              <a:ea typeface="微软雅黑" panose="020B0503020204020204" charset="-122"/>
            </a:endParaRPr>
          </a:p>
        </p:txBody>
      </p:sp>
      <p:pic>
        <p:nvPicPr>
          <p:cNvPr id="27" name="图片 26"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nodePh="1">
                                  <p:stCondLst>
                                    <p:cond delay="50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p:tgtEl>
                                          <p:spTgt spid="20"/>
                                        </p:tgtEl>
                                        <p:attrNameLst>
                                          <p:attrName>ppt_y</p:attrName>
                                        </p:attrNameLst>
                                      </p:cBhvr>
                                      <p:tavLst>
                                        <p:tav tm="0">
                                          <p:val>
                                            <p:strVal val="#ppt_y+#ppt_h*1.125000"/>
                                          </p:val>
                                        </p:tav>
                                        <p:tav tm="100000">
                                          <p:val>
                                            <p:strVal val="#ppt_y"/>
                                          </p:val>
                                        </p:tav>
                                      </p:tavLst>
                                    </p:anim>
                                    <p:animEffect transition="in" filter="wipe(up)">
                                      <p:cBhvr>
                                        <p:cTn id="15" dur="500"/>
                                        <p:tgtEl>
                                          <p:spTgt spid="20"/>
                                        </p:tgtEl>
                                      </p:cBhvr>
                                    </p:animEffect>
                                  </p:childTnLst>
                                </p:cTn>
                              </p:par>
                              <p:par>
                                <p:cTn id="16" presetID="12" presetClass="entr" presetSubtype="4"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p:tgtEl>
                                          <p:spTgt spid="22"/>
                                        </p:tgtEl>
                                        <p:attrNameLst>
                                          <p:attrName>ppt_y</p:attrName>
                                        </p:attrNameLst>
                                      </p:cBhvr>
                                      <p:tavLst>
                                        <p:tav tm="0">
                                          <p:val>
                                            <p:strVal val="#ppt_y+#ppt_h*1.125000"/>
                                          </p:val>
                                        </p:tav>
                                        <p:tav tm="100000">
                                          <p:val>
                                            <p:strVal val="#ppt_y"/>
                                          </p:val>
                                        </p:tav>
                                      </p:tavLst>
                                    </p:anim>
                                    <p:animEffect transition="in" filter="wipe(up)">
                                      <p:cBhvr>
                                        <p:cTn id="19" dur="500"/>
                                        <p:tgtEl>
                                          <p:spTgt spid="22"/>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ppt_y</p:attrName>
                                        </p:attrNameLst>
                                      </p:cBhvr>
                                      <p:tavLst>
                                        <p:tav tm="0">
                                          <p:val>
                                            <p:strVal val="#ppt_y+#ppt_h*1.125000"/>
                                          </p:val>
                                        </p:tav>
                                        <p:tav tm="100000">
                                          <p:val>
                                            <p:strVal val="#ppt_y"/>
                                          </p:val>
                                        </p:tav>
                                      </p:tavLst>
                                    </p:anim>
                                    <p:animEffect transition="in" filter="wipe(up)">
                                      <p:cBhvr>
                                        <p:cTn id="23" dur="5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dissolve">
                                      <p:cBhvr>
                                        <p:cTn id="28"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6" grpId="1"/>
      <p:bldP spid="6" grpId="0"/>
      <p:bldP spid="20" grpId="0" animBg="1"/>
      <p:bldP spid="20" grpId="1" animBg="1"/>
      <p:bldP spid="26" grpId="0"/>
      <p:bldP spid="26"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12700" y="2505075"/>
            <a:ext cx="9177020" cy="2653030"/>
          </a:xfrm>
          <a:prstGeom prst="rect">
            <a:avLst/>
          </a:prstGeom>
          <a:solidFill>
            <a:srgbClr val="FFF7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53390" y="2877820"/>
            <a:ext cx="8354695" cy="1476375"/>
          </a:xfrm>
          <a:prstGeom prst="rect">
            <a:avLst/>
          </a:prstGeom>
          <a:noFill/>
        </p:spPr>
        <p:txBody>
          <a:bodyPr wrap="square" rtlCol="0" anchor="t">
            <a:spAutoFit/>
          </a:bodyPr>
          <a:lstStyle/>
          <a:p>
            <a:pPr algn="just" fontAlgn="auto">
              <a:lnSpc>
                <a:spcPct val="150000"/>
              </a:lnSpc>
            </a:pPr>
            <a:r>
              <a:rPr lang="en-US" sz="2000" b="1">
                <a:solidFill>
                  <a:srgbClr val="EA0000"/>
                </a:solidFill>
                <a:effectLst/>
                <a:latin typeface="微软雅黑" panose="020B0503020204020204" charset="-122"/>
                <a:ea typeface="微软雅黑" panose="020B0503020204020204" charset="-122"/>
                <a:cs typeface="微软雅黑" panose="020B0503020204020204" charset="-122"/>
                <a:sym typeface="+mn-ea"/>
              </a:rPr>
              <a:t>       </a:t>
            </a:r>
            <a:r>
              <a:rPr sz="2000" b="1">
                <a:solidFill>
                  <a:srgbClr val="EA0000"/>
                </a:solidFill>
                <a:effectLst/>
                <a:latin typeface="微软雅黑" panose="020B0503020204020204" charset="-122"/>
                <a:ea typeface="微软雅黑" panose="020B0503020204020204" charset="-122"/>
                <a:cs typeface="微软雅黑" panose="020B0503020204020204" charset="-122"/>
                <a:sym typeface="+mn-ea"/>
              </a:rPr>
              <a:t>党的十九届五中全会站在“两个一百年”奋斗目标的历史交汇点，擘画发展蓝图、规划实践路径、作出战略部署，为夺取全面建设社会主义现代化国家新胜利注入强大思想和行动力量。</a:t>
            </a:r>
          </a:p>
        </p:txBody>
      </p:sp>
      <p:pic>
        <p:nvPicPr>
          <p:cNvPr id="4" name="图片 3" descr="未标题-12"/>
          <p:cNvPicPr>
            <a:picLocks noChangeAspect="1"/>
          </p:cNvPicPr>
          <p:nvPr>
            <p:custDataLst>
              <p:tags r:id="rId1"/>
            </p:custDataLst>
          </p:nvPr>
        </p:nvPicPr>
        <p:blipFill>
          <a:blip r:embed="rId5"/>
          <a:stretch>
            <a:fillRect/>
          </a:stretch>
        </p:blipFill>
        <p:spPr>
          <a:xfrm>
            <a:off x="3742055" y="320040"/>
            <a:ext cx="1777365" cy="1763395"/>
          </a:xfrm>
          <a:prstGeom prst="rect">
            <a:avLst/>
          </a:prstGeom>
        </p:spPr>
      </p:pic>
      <p:sp>
        <p:nvSpPr>
          <p:cNvPr id="5" name="文本框 4"/>
          <p:cNvSpPr txBox="1"/>
          <p:nvPr/>
        </p:nvSpPr>
        <p:spPr>
          <a:xfrm>
            <a:off x="5789295" y="4791710"/>
            <a:ext cx="3230880" cy="275590"/>
          </a:xfrm>
          <a:prstGeom prst="rect">
            <a:avLst/>
          </a:prstGeom>
          <a:noFill/>
        </p:spPr>
        <p:txBody>
          <a:bodyPr wrap="none" rtlCol="0">
            <a:spAutoFit/>
          </a:bodyPr>
          <a:lstStyle/>
          <a:p>
            <a:r>
              <a:rPr lang="zh-CN" altLang="en-US" sz="1200">
                <a:latin typeface="微软雅黑" panose="020B0503020204020204" charset="-122"/>
                <a:ea typeface="微软雅黑" panose="020B0503020204020204" charset="-122"/>
              </a:rPr>
              <a:t>资料来源：新华社、人民网、央视新闻客户端</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up)">
                                      <p:cBhvr>
                                        <p:cTn id="12" dur="500"/>
                                        <p:tgtEl>
                                          <p:spTgt spid="2"/>
                                        </p:tgtEl>
                                      </p:cBhvr>
                                    </p:animEffect>
                                  </p:childTnLst>
                                </p:cTn>
                              </p:par>
                              <p:par>
                                <p:cTn id="13" presetID="1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ppt_y</p:attrName>
                                        </p:attrNameLst>
                                      </p:cBhvr>
                                      <p:tavLst>
                                        <p:tav tm="0">
                                          <p:val>
                                            <p:strVal val="#ppt_y+#ppt_h*1.125000"/>
                                          </p:val>
                                        </p:tav>
                                        <p:tav tm="100000">
                                          <p:val>
                                            <p:strVal val="#ppt_y"/>
                                          </p:val>
                                        </p:tav>
                                      </p:tavLst>
                                    </p:anim>
                                    <p:animEffect transition="in" filter="wipe(up)">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9" name="组合 8"/>
          <p:cNvGrpSpPr/>
          <p:nvPr/>
        </p:nvGrpSpPr>
        <p:grpSpPr>
          <a:xfrm>
            <a:off x="5330053" y="1801563"/>
            <a:ext cx="710750" cy="88254"/>
            <a:chOff x="7047471" y="3587545"/>
            <a:chExt cx="947667" cy="117672"/>
          </a:xfrm>
          <a:solidFill>
            <a:schemeClr val="accent2"/>
          </a:solidFill>
        </p:grpSpPr>
        <p:cxnSp>
          <p:nvCxnSpPr>
            <p:cNvPr id="29" name="直接连接符 28"/>
            <p:cNvCxnSpPr/>
            <p:nvPr/>
          </p:nvCxnSpPr>
          <p:spPr>
            <a:xfrm>
              <a:off x="716514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7047471"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grpSp>
        <p:nvGrpSpPr>
          <p:cNvPr id="5" name="组合 4"/>
          <p:cNvGrpSpPr/>
          <p:nvPr/>
        </p:nvGrpSpPr>
        <p:grpSpPr>
          <a:xfrm>
            <a:off x="3102136" y="1801563"/>
            <a:ext cx="710750" cy="88254"/>
            <a:chOff x="4076914" y="3587545"/>
            <a:chExt cx="947666" cy="117672"/>
          </a:xfrm>
          <a:solidFill>
            <a:schemeClr val="accent1"/>
          </a:solidFill>
        </p:grpSpPr>
        <p:cxnSp>
          <p:nvCxnSpPr>
            <p:cNvPr id="30" name="直接连接符 29"/>
            <p:cNvCxnSpPr/>
            <p:nvPr/>
          </p:nvCxnSpPr>
          <p:spPr>
            <a:xfrm>
              <a:off x="407691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4906908"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sp>
        <p:nvSpPr>
          <p:cNvPr id="2" name="文本框 1"/>
          <p:cNvSpPr txBox="1"/>
          <p:nvPr/>
        </p:nvSpPr>
        <p:spPr>
          <a:xfrm>
            <a:off x="2647315" y="2709545"/>
            <a:ext cx="3840480" cy="645160"/>
          </a:xfrm>
          <a:prstGeom prst="rect">
            <a:avLst/>
          </a:prstGeom>
          <a:noFill/>
        </p:spPr>
        <p:txBody>
          <a:bodyPr wrap="none" rtlCol="0">
            <a:spAutoFit/>
            <a:scene3d>
              <a:camera prst="orthographicFront"/>
              <a:lightRig rig="soft" dir="t">
                <a:rot lat="0" lon="0" rev="15600000"/>
              </a:lightRig>
            </a:scene3d>
            <a:sp3d extrusionH="57150" prstMaterial="softEdge">
              <a:bevelT w="25400" h="38100"/>
            </a:sp3d>
          </a:bodyPr>
          <a:lstStyle/>
          <a:p>
            <a:pPr algn="l"/>
            <a:r>
              <a:rPr lang="zh-CN" altLang="en-US" sz="3600" b="1">
                <a:solidFill>
                  <a:srgbClr val="E70000"/>
                </a:solidFill>
                <a:latin typeface="微软雅黑" panose="020B0503020204020204" charset="-122"/>
                <a:ea typeface="微软雅黑" panose="020B0503020204020204" charset="-122"/>
              </a:rPr>
              <a:t>规划《建议》起草</a:t>
            </a:r>
          </a:p>
        </p:txBody>
      </p:sp>
      <p:grpSp>
        <p:nvGrpSpPr>
          <p:cNvPr id="23" name="组合 22"/>
          <p:cNvGrpSpPr/>
          <p:nvPr/>
        </p:nvGrpSpPr>
        <p:grpSpPr>
          <a:xfrm>
            <a:off x="3945890" y="1290320"/>
            <a:ext cx="1259205" cy="972185"/>
            <a:chOff x="6214" y="2032"/>
            <a:chExt cx="1983" cy="1531"/>
          </a:xfrm>
        </p:grpSpPr>
        <p:sp>
          <p:nvSpPr>
            <p:cNvPr id="20" name="椭圆 19"/>
            <p:cNvSpPr/>
            <p:nvPr/>
          </p:nvSpPr>
          <p:spPr>
            <a:xfrm>
              <a:off x="6434" y="2032"/>
              <a:ext cx="1531" cy="1531"/>
            </a:xfrm>
            <a:prstGeom prst="ellipse">
              <a:avLst/>
            </a:prstGeom>
            <a:solidFill>
              <a:schemeClr val="accent1">
                <a:lumMod val="40000"/>
                <a:lumOff val="60000"/>
                <a:alpha val="50000"/>
              </a:schemeClr>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1" name="椭圆 20"/>
            <p:cNvSpPr/>
            <p:nvPr/>
          </p:nvSpPr>
          <p:spPr>
            <a:xfrm>
              <a:off x="6581" y="2174"/>
              <a:ext cx="1247" cy="1247"/>
            </a:xfrm>
            <a:prstGeom prst="ellipse">
              <a:avLst/>
            </a:prstGeom>
            <a:solidFill>
              <a:srgbClr val="DD0000"/>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2" name="TextBox 14"/>
            <p:cNvSpPr txBox="1"/>
            <p:nvPr/>
          </p:nvSpPr>
          <p:spPr>
            <a:xfrm>
              <a:off x="6214" y="2311"/>
              <a:ext cx="1983" cy="10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4271" tIns="47135" rIns="94271" bIns="47135">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en-US" altLang="zh-CN" sz="3600" kern="0" dirty="0">
                  <a:solidFill>
                    <a:sysClr val="window" lastClr="FFFFFF"/>
                  </a:solidFill>
                  <a:effectLst/>
                  <a:latin typeface="思源黑体 CN Medium" panose="020B0600000000000000" pitchFamily="34" charset="-122"/>
                  <a:ea typeface="思源黑体 CN Medium" panose="020B0600000000000000" pitchFamily="34" charset="-122"/>
                  <a:sym typeface="思源黑体 CN Medium" panose="020B0600000000000000" pitchFamily="34" charset="-122"/>
                </a:rPr>
                <a:t>1</a:t>
              </a:r>
              <a:endParaRPr lang="zh-CN" altLang="en-US" sz="3600" kern="0" dirty="0">
                <a:solidFill>
                  <a:sysClr val="window" lastClr="FFFFFF"/>
                </a:solidFill>
                <a:effectLst/>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pic>
        <p:nvPicPr>
          <p:cNvPr id="35" name="图片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2570" y="3291840"/>
            <a:ext cx="3569970" cy="57340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75665" y="1028065"/>
            <a:ext cx="7440295" cy="3467735"/>
          </a:xfrm>
          <a:prstGeom prst="rect">
            <a:avLst/>
          </a:prstGeom>
          <a:solidFill>
            <a:schemeClr val="bg1">
              <a:alpha val="48000"/>
            </a:schemeClr>
          </a:solidFill>
          <a:ln w="12700" cmpd="sng">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E:\五中全会\解读\66.png66"/>
          <p:cNvPicPr>
            <a:picLocks noChangeAspect="1"/>
          </p:cNvPicPr>
          <p:nvPr/>
        </p:nvPicPr>
        <p:blipFill>
          <a:blip r:embed="rId4"/>
          <a:srcRect/>
          <a:stretch>
            <a:fillRect/>
          </a:stretch>
        </p:blipFill>
        <p:spPr>
          <a:xfrm>
            <a:off x="7295515" y="422910"/>
            <a:ext cx="1744345" cy="1744345"/>
          </a:xfrm>
          <a:prstGeom prst="rect">
            <a:avLst/>
          </a:prstGeom>
        </p:spPr>
      </p:pic>
      <p:sp>
        <p:nvSpPr>
          <p:cNvPr id="14" name="文本框 13"/>
          <p:cNvSpPr txBox="1"/>
          <p:nvPr/>
        </p:nvSpPr>
        <p:spPr>
          <a:xfrm>
            <a:off x="875030" y="310515"/>
            <a:ext cx="3812540" cy="398780"/>
          </a:xfrm>
          <a:prstGeom prst="rect">
            <a:avLst/>
          </a:prstGeom>
          <a:noFill/>
          <a:effectLst/>
        </p:spPr>
        <p:txBody>
          <a:bodyPr wrap="square" rtlCol="0">
            <a:spAutoFit/>
          </a:bodyPr>
          <a:lstStyle/>
          <a:p>
            <a:pPr algn="l"/>
            <a:r>
              <a:rPr lang="zh-CN" altLang="en-US" sz="2000" b="1">
                <a:ln w="19050">
                  <a:noFill/>
                </a:ln>
                <a:solidFill>
                  <a:srgbClr val="E70000"/>
                </a:solidFill>
                <a:latin typeface="微软雅黑" panose="020B0503020204020204" charset="-122"/>
                <a:ea typeface="微软雅黑" panose="020B0503020204020204" charset="-122"/>
                <a:sym typeface="字魂35号-经典雅黑" panose="02000000000000000000" pitchFamily="2" charset="-122"/>
              </a:rPr>
              <a:t>习近平总书记亲自领导制定</a:t>
            </a:r>
          </a:p>
        </p:txBody>
      </p:sp>
      <p:sp>
        <p:nvSpPr>
          <p:cNvPr id="23" name="矩形 22"/>
          <p:cNvSpPr/>
          <p:nvPr/>
        </p:nvSpPr>
        <p:spPr>
          <a:xfrm>
            <a:off x="1066800" y="970280"/>
            <a:ext cx="7058025" cy="3525520"/>
          </a:xfrm>
          <a:prstGeom prst="rect">
            <a:avLst/>
          </a:prstGeom>
          <a:ln w="12700">
            <a:miter lim="400000"/>
          </a:ln>
        </p:spPr>
        <p:txBody>
          <a:bodyPr wrap="square" lIns="72000" tIns="72000" rIns="72000" bIns="72000" anchor="ctr" anchorCtr="1"/>
          <a:lstStyle/>
          <a:p>
            <a:pPr algn="just" fontAlgn="auto">
              <a:lnSpc>
                <a:spcPct val="150000"/>
              </a:lnSpc>
            </a:pPr>
            <a:r>
              <a:rPr lang="en-US" altLang="zh-CN" sz="1600" spc="30">
                <a:solidFill>
                  <a:schemeClr val="tx1"/>
                </a:solidFill>
                <a:latin typeface="微软雅黑" panose="020B0503020204020204" charset="-122"/>
                <a:ea typeface="微软雅黑" panose="020B0503020204020204" charset="-122"/>
                <a:cs typeface="微软雅黑" panose="020B0503020204020204" charset="-122"/>
                <a:sym typeface="字魂35号-经典雅黑" panose="02000000000000000000" pitchFamily="2" charset="-122"/>
              </a:rPr>
              <a:t>      </a:t>
            </a:r>
            <a:r>
              <a:rPr lang="zh-CN" altLang="en-US" sz="1600" spc="30">
                <a:solidFill>
                  <a:schemeClr val="tx1"/>
                </a:solidFill>
                <a:latin typeface="微软雅黑" panose="020B0503020204020204" charset="-122"/>
                <a:ea typeface="微软雅黑" panose="020B0503020204020204" charset="-122"/>
                <a:cs typeface="微软雅黑" panose="020B0503020204020204" charset="-122"/>
                <a:sym typeface="字魂35号-经典雅黑" panose="02000000000000000000" pitchFamily="2" charset="-122"/>
              </a:rPr>
              <a:t>习近平总书记担任规划《建议》起草组组长，亲自领导《建议》的制定，为规划《建议》稿的起草把握大方向、确定大思路、提出大战略。</a:t>
            </a:r>
          </a:p>
          <a:p>
            <a:pPr algn="just" fontAlgn="auto">
              <a:lnSpc>
                <a:spcPct val="150000"/>
              </a:lnSpc>
            </a:pPr>
            <a:r>
              <a:rPr lang="zh-CN" altLang="en-US" sz="1600" spc="30">
                <a:solidFill>
                  <a:schemeClr val="tx1"/>
                </a:solidFill>
                <a:latin typeface="微软雅黑" panose="020B0503020204020204" charset="-122"/>
                <a:ea typeface="微软雅黑" panose="020B0503020204020204" charset="-122"/>
                <a:cs typeface="微软雅黑" panose="020B0503020204020204" charset="-122"/>
                <a:sym typeface="字魂35号-经典雅黑" panose="02000000000000000000" pitchFamily="2" charset="-122"/>
              </a:rPr>
              <a:t>       7个月来，习近平总书记先后主持召开两次中央政治局会议、三次中央政治局常委会会议、两次起草组会议，研究审议规划《建议》稿的总体框架、基本思路、指导原则和重要内容。</a:t>
            </a:r>
          </a:p>
          <a:p>
            <a:pPr algn="just" fontAlgn="auto">
              <a:lnSpc>
                <a:spcPct val="150000"/>
              </a:lnSpc>
            </a:pPr>
            <a:r>
              <a:rPr lang="zh-CN" altLang="en-US" sz="1600" spc="30">
                <a:solidFill>
                  <a:schemeClr val="tx1"/>
                </a:solidFill>
                <a:latin typeface="微软雅黑" panose="020B0503020204020204" charset="-122"/>
                <a:ea typeface="微软雅黑" panose="020B0503020204020204" charset="-122"/>
                <a:cs typeface="微软雅黑" panose="020B0503020204020204" charset="-122"/>
                <a:sym typeface="字魂35号-经典雅黑" panose="02000000000000000000" pitchFamily="2" charset="-122"/>
              </a:rPr>
              <a:t>       习近平总书记亲力亲为，多次到地方和基层深入调研，亲自听取社会各界的意见和建议，多次亲自修改审定文件稿，进行战略谋划，倾注了大量心血，确保了规划《建议》稿的起草得以高质量完成。</a:t>
            </a:r>
          </a:p>
        </p:txBody>
      </p:sp>
      <p:cxnSp>
        <p:nvCxnSpPr>
          <p:cNvPr id="56" name="直接连接符 55"/>
          <p:cNvCxnSpPr/>
          <p:nvPr/>
        </p:nvCxnSpPr>
        <p:spPr>
          <a:xfrm>
            <a:off x="4204335" y="530860"/>
            <a:ext cx="468312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pPr algn="l"/>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2" name="图片 1" descr="未标题圆角"/>
          <p:cNvPicPr>
            <a:picLocks noChangeAspect="1"/>
          </p:cNvPicPr>
          <p:nvPr/>
        </p:nvPicPr>
        <p:blipFill>
          <a:blip r:embed="rId5"/>
          <a:stretch>
            <a:fillRect/>
          </a:stretch>
        </p:blipFill>
        <p:spPr>
          <a:xfrm>
            <a:off x="-16510" y="-8255"/>
            <a:ext cx="626745" cy="293370"/>
          </a:xfrm>
          <a:prstGeom prst="rect">
            <a:avLst/>
          </a:prstGeom>
        </p:spPr>
      </p:pic>
      <p:pic>
        <p:nvPicPr>
          <p:cNvPr id="3" name="图片 2" descr="圆角2"/>
          <p:cNvPicPr>
            <a:picLocks noChangeAspect="1"/>
          </p:cNvPicPr>
          <p:nvPr/>
        </p:nvPicPr>
        <p:blipFill>
          <a:blip r:embed="rId6"/>
          <a:stretch>
            <a:fillRect/>
          </a:stretch>
        </p:blipFill>
        <p:spPr>
          <a:xfrm>
            <a:off x="635" y="4655820"/>
            <a:ext cx="9143365" cy="487680"/>
          </a:xfrm>
          <a:prstGeom prst="rect">
            <a:avLst/>
          </a:prstGeom>
        </p:spPr>
      </p:pic>
      <p:pic>
        <p:nvPicPr>
          <p:cNvPr id="8" name="图片 7" descr="未标题-12"/>
          <p:cNvPicPr>
            <a:picLocks noChangeAspect="1"/>
          </p:cNvPicPr>
          <p:nvPr>
            <p:custDataLst>
              <p:tags r:id="rId1"/>
            </p:custDataLst>
          </p:nvPr>
        </p:nvPicPr>
        <p:blipFill>
          <a:blip r:embed="rId7"/>
          <a:stretch>
            <a:fillRect/>
          </a:stretch>
        </p:blipFill>
        <p:spPr>
          <a:xfrm>
            <a:off x="342900" y="229870"/>
            <a:ext cx="605790" cy="601980"/>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23" grpId="0" animBg="1"/>
      <p:bldP spid="2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75030" y="1411605"/>
            <a:ext cx="7440295" cy="2320925"/>
          </a:xfrm>
          <a:prstGeom prst="rect">
            <a:avLst/>
          </a:prstGeom>
          <a:solidFill>
            <a:schemeClr val="bg1">
              <a:alpha val="48000"/>
            </a:schemeClr>
          </a:solidFill>
          <a:ln w="12700" cmpd="sng">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75030" y="310515"/>
            <a:ext cx="3812540" cy="398780"/>
          </a:xfrm>
          <a:prstGeom prst="rect">
            <a:avLst/>
          </a:prstGeom>
          <a:noFill/>
          <a:effectLst/>
        </p:spPr>
        <p:txBody>
          <a:bodyPr wrap="square" rtlCol="0">
            <a:spAutoFit/>
          </a:bodyPr>
          <a:lstStyle/>
          <a:p>
            <a:r>
              <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rPr>
              <a:t>开门问策、集思广益</a:t>
            </a:r>
          </a:p>
        </p:txBody>
      </p:sp>
      <p:cxnSp>
        <p:nvCxnSpPr>
          <p:cNvPr id="56" name="直接连接符 55"/>
          <p:cNvCxnSpPr/>
          <p:nvPr/>
        </p:nvCxnSpPr>
        <p:spPr>
          <a:xfrm>
            <a:off x="3402965" y="530860"/>
            <a:ext cx="548449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sp>
        <p:nvSpPr>
          <p:cNvPr id="100" name="文本框 99"/>
          <p:cNvSpPr txBox="1"/>
          <p:nvPr/>
        </p:nvSpPr>
        <p:spPr>
          <a:xfrm>
            <a:off x="1248410" y="1902460"/>
            <a:ext cx="6648450" cy="1198880"/>
          </a:xfrm>
          <a:prstGeom prst="rect">
            <a:avLst/>
          </a:prstGeom>
          <a:noFill/>
          <a:ln w="9525">
            <a:noFill/>
          </a:ln>
        </p:spPr>
        <p:txBody>
          <a:bodyPr wrap="square">
            <a:spAutoFit/>
          </a:bodyPr>
          <a:lstStyle/>
          <a:p>
            <a:pPr indent="0" fontAlgn="auto">
              <a:lnSpc>
                <a:spcPct val="150000"/>
              </a:lnSpc>
            </a:pPr>
            <a:r>
              <a:rPr lang="en-US" altLang="zh-CN" sz="1600" b="0" spc="30">
                <a:solidFill>
                  <a:schemeClr val="tx1"/>
                </a:solidFill>
                <a:latin typeface="微软雅黑" panose="020B0503020204020204" charset="-122"/>
                <a:ea typeface="微软雅黑" panose="020B0503020204020204" charset="-122"/>
                <a:cs typeface="微软雅黑" panose="020B0503020204020204" charset="-122"/>
              </a:rPr>
              <a:t>      </a:t>
            </a:r>
            <a:r>
              <a:rPr lang="zh-CN" altLang="en-US" sz="1600" b="0" spc="30">
                <a:solidFill>
                  <a:schemeClr val="tx1"/>
                </a:solidFill>
                <a:latin typeface="微软雅黑" panose="020B0503020204020204" charset="-122"/>
                <a:ea typeface="微软雅黑" panose="020B0503020204020204" charset="-122"/>
                <a:cs typeface="微软雅黑" panose="020B0503020204020204" charset="-122"/>
              </a:rPr>
              <a:t>规划《建议》的一个重要特点是坚持发扬民主、开门问策、集思广益。8月16日至29日，“十四五”规划编制工作在网上征求意见，这在中央全会文件起草历史上是第一次。</a:t>
            </a:r>
          </a:p>
        </p:txBody>
      </p:sp>
      <p:pic>
        <p:nvPicPr>
          <p:cNvPr id="3" name="图片 2" descr="未标题圆角"/>
          <p:cNvPicPr>
            <a:picLocks noChangeAspect="1"/>
          </p:cNvPicPr>
          <p:nvPr/>
        </p:nvPicPr>
        <p:blipFill>
          <a:blip r:embed="rId4"/>
          <a:stretch>
            <a:fillRect/>
          </a:stretch>
        </p:blipFill>
        <p:spPr>
          <a:xfrm>
            <a:off x="-16510" y="-8255"/>
            <a:ext cx="626745" cy="293370"/>
          </a:xfrm>
          <a:prstGeom prst="rect">
            <a:avLst/>
          </a:prstGeom>
        </p:spPr>
      </p:pic>
      <p:pic>
        <p:nvPicPr>
          <p:cNvPr id="4" name="图片 3" descr="圆角2"/>
          <p:cNvPicPr>
            <a:picLocks noChangeAspect="1"/>
          </p:cNvPicPr>
          <p:nvPr/>
        </p:nvPicPr>
        <p:blipFill>
          <a:blip r:embed="rId5"/>
          <a:stretch>
            <a:fillRect/>
          </a:stretch>
        </p:blipFill>
        <p:spPr>
          <a:xfrm>
            <a:off x="635" y="4655820"/>
            <a:ext cx="9143365" cy="487680"/>
          </a:xfrm>
          <a:prstGeom prst="rect">
            <a:avLst/>
          </a:prstGeom>
        </p:spPr>
      </p:pic>
      <p:pic>
        <p:nvPicPr>
          <p:cNvPr id="22" name="图片 21"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10" name="图片 9"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0"/>
                                        </p:tgtEl>
                                        <p:attrNameLst>
                                          <p:attrName>style.visibility</p:attrName>
                                        </p:attrNameLst>
                                      </p:cBhvr>
                                      <p:to>
                                        <p:strVal val="visible"/>
                                      </p:to>
                                    </p:set>
                                    <p:animEffect transition="in" filter="fade">
                                      <p:cBhvr>
                                        <p:cTn id="1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00" grpId="0"/>
      <p:bldP spid="100"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48690" y="1743075"/>
            <a:ext cx="7440295" cy="1565275"/>
          </a:xfrm>
          <a:prstGeom prst="rect">
            <a:avLst/>
          </a:prstGeom>
          <a:solidFill>
            <a:schemeClr val="bg1">
              <a:alpha val="48000"/>
            </a:schemeClr>
          </a:solidFill>
          <a:ln w="12700" cmpd="sng">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75030" y="310515"/>
            <a:ext cx="3812540" cy="398780"/>
          </a:xfrm>
          <a:prstGeom prst="rect">
            <a:avLst/>
          </a:prstGeom>
          <a:noFill/>
          <a:effectLst/>
        </p:spPr>
        <p:txBody>
          <a:bodyPr wrap="square" rtlCol="0">
            <a:spAutoFit/>
          </a:bodyPr>
          <a:lstStyle/>
          <a:p>
            <a:pPr algn="l"/>
            <a:r>
              <a:rPr lang="zh-CN" altLang="en-US" sz="2000" b="1">
                <a:ln w="19050">
                  <a:noFill/>
                </a:ln>
                <a:solidFill>
                  <a:srgbClr val="E70000"/>
                </a:solidFill>
                <a:latin typeface="微软雅黑" panose="020B0503020204020204" charset="-122"/>
                <a:ea typeface="微软雅黑" panose="020B0503020204020204" charset="-122"/>
                <a:sym typeface="字魂35号-经典雅黑" panose="02000000000000000000" pitchFamily="2" charset="-122"/>
              </a:rPr>
              <a:t>着眼两个“初心使命”</a:t>
            </a:r>
            <a:endParaRPr lang="zh-CN" altLang="en-US" sz="2000" b="1">
              <a:solidFill>
                <a:srgbClr val="E70000"/>
              </a:solidFill>
              <a:latin typeface="微软雅黑" panose="020B0503020204020204" charset="-122"/>
              <a:ea typeface="微软雅黑" panose="020B0503020204020204" charset="-122"/>
              <a:sym typeface="字魂35号-经典雅黑" panose="02000000000000000000" pitchFamily="2" charset="-122"/>
            </a:endParaRPr>
          </a:p>
        </p:txBody>
      </p:sp>
      <p:cxnSp>
        <p:nvCxnSpPr>
          <p:cNvPr id="56" name="直接连接符 55"/>
          <p:cNvCxnSpPr/>
          <p:nvPr/>
        </p:nvCxnSpPr>
        <p:spPr>
          <a:xfrm>
            <a:off x="3402965" y="530860"/>
            <a:ext cx="548449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pic>
        <p:nvPicPr>
          <p:cNvPr id="2" name="图片 1" descr="未标题圆角"/>
          <p:cNvPicPr>
            <a:picLocks noChangeAspect="1"/>
          </p:cNvPicPr>
          <p:nvPr/>
        </p:nvPicPr>
        <p:blipFill>
          <a:blip r:embed="rId4"/>
          <a:stretch>
            <a:fillRect/>
          </a:stretch>
        </p:blipFill>
        <p:spPr>
          <a:xfrm>
            <a:off x="-16510" y="-8255"/>
            <a:ext cx="626745" cy="293370"/>
          </a:xfrm>
          <a:prstGeom prst="rect">
            <a:avLst/>
          </a:prstGeom>
        </p:spPr>
      </p:pic>
      <p:pic>
        <p:nvPicPr>
          <p:cNvPr id="3" name="图片 2" descr="圆角2"/>
          <p:cNvPicPr>
            <a:picLocks noChangeAspect="1"/>
          </p:cNvPicPr>
          <p:nvPr/>
        </p:nvPicPr>
        <p:blipFill>
          <a:blip r:embed="rId5"/>
          <a:stretch>
            <a:fillRect/>
          </a:stretch>
        </p:blipFill>
        <p:spPr>
          <a:xfrm>
            <a:off x="635" y="4655820"/>
            <a:ext cx="9143365" cy="487680"/>
          </a:xfrm>
          <a:prstGeom prst="rect">
            <a:avLst/>
          </a:prstGeom>
        </p:spPr>
      </p:pic>
      <p:sp>
        <p:nvSpPr>
          <p:cNvPr id="100" name="文本框 99"/>
          <p:cNvSpPr txBox="1"/>
          <p:nvPr/>
        </p:nvSpPr>
        <p:spPr>
          <a:xfrm>
            <a:off x="1285875" y="2110740"/>
            <a:ext cx="6765925" cy="829945"/>
          </a:xfrm>
          <a:prstGeom prst="rect">
            <a:avLst/>
          </a:prstGeom>
          <a:noFill/>
          <a:ln w="9525">
            <a:noFill/>
          </a:ln>
        </p:spPr>
        <p:txBody>
          <a:bodyPr wrap="square">
            <a:spAutoFit/>
          </a:bodyPr>
          <a:lstStyle/>
          <a:p>
            <a:pPr indent="0" fontAlgn="auto">
              <a:lnSpc>
                <a:spcPct val="150000"/>
              </a:lnSpc>
            </a:pPr>
            <a:r>
              <a:rPr lang="en-US" sz="1600" b="0" spc="30">
                <a:solidFill>
                  <a:schemeClr val="tx1"/>
                </a:solidFill>
                <a:latin typeface="微软雅黑" panose="020B0503020204020204" charset="-122"/>
                <a:ea typeface="微软雅黑" panose="020B0503020204020204" charset="-122"/>
                <a:cs typeface="微软雅黑" panose="020B0503020204020204" charset="-122"/>
              </a:rPr>
              <a:t>      </a:t>
            </a:r>
            <a:r>
              <a:rPr sz="1600" b="0" spc="30">
                <a:solidFill>
                  <a:schemeClr val="tx1"/>
                </a:solidFill>
                <a:latin typeface="微软雅黑" panose="020B0503020204020204" charset="-122"/>
                <a:ea typeface="微软雅黑" panose="020B0503020204020204" charset="-122"/>
                <a:cs typeface="微软雅黑" panose="020B0503020204020204" charset="-122"/>
              </a:rPr>
              <a:t>着眼于我们党为中华民族谋复兴、为中国人民谋幸福的初心使命，坚持以人民为中心。</a:t>
            </a:r>
          </a:p>
        </p:txBody>
      </p:sp>
      <p:pic>
        <p:nvPicPr>
          <p:cNvPr id="41" name="图片 40"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4" name="图片 3"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Tree>
  </p:cSld>
  <p:clrMapOvr>
    <a:masterClrMapping/>
  </p:clrMapOvr>
  <p:transition>
    <p:split orient="ver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875030" y="310515"/>
            <a:ext cx="3812540" cy="398780"/>
          </a:xfrm>
          <a:prstGeom prst="rect">
            <a:avLst/>
          </a:prstGeom>
          <a:noFill/>
          <a:effectLst/>
        </p:spPr>
        <p:txBody>
          <a:bodyPr wrap="square" rtlCol="0">
            <a:spAutoFit/>
          </a:bodyPr>
          <a:lstStyle/>
          <a:p>
            <a:pPr algn="l"/>
            <a:r>
              <a:rPr lang="zh-CN" altLang="en-US" sz="2000" b="1">
                <a:ln w="19050">
                  <a:noFill/>
                </a:ln>
                <a:solidFill>
                  <a:srgbClr val="E70000"/>
                </a:solidFill>
                <a:latin typeface="微软雅黑" panose="020B0503020204020204" charset="-122"/>
                <a:ea typeface="微软雅黑" panose="020B0503020204020204" charset="-122"/>
                <a:sym typeface="字魂35号-经典雅黑" panose="02000000000000000000" pitchFamily="2" charset="-122"/>
              </a:rPr>
              <a:t>《建议》起草遵循五项原则</a:t>
            </a:r>
          </a:p>
        </p:txBody>
      </p:sp>
      <p:cxnSp>
        <p:nvCxnSpPr>
          <p:cNvPr id="56" name="直接连接符 55"/>
          <p:cNvCxnSpPr/>
          <p:nvPr/>
        </p:nvCxnSpPr>
        <p:spPr>
          <a:xfrm>
            <a:off x="4138295" y="530860"/>
            <a:ext cx="4749165"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grpSp>
        <p:nvGrpSpPr>
          <p:cNvPr id="7" name="组合 6"/>
          <p:cNvGrpSpPr/>
          <p:nvPr/>
        </p:nvGrpSpPr>
        <p:grpSpPr>
          <a:xfrm>
            <a:off x="3296285" y="1266825"/>
            <a:ext cx="2305050" cy="2390775"/>
            <a:chOff x="4306552" y="1908176"/>
            <a:chExt cx="3631055" cy="3762374"/>
          </a:xfrm>
        </p:grpSpPr>
        <p:grpSp>
          <p:nvGrpSpPr>
            <p:cNvPr id="8" name="组合 7"/>
            <p:cNvGrpSpPr/>
            <p:nvPr/>
          </p:nvGrpSpPr>
          <p:grpSpPr>
            <a:xfrm>
              <a:off x="4475880" y="1908176"/>
              <a:ext cx="3461727" cy="3762374"/>
              <a:chOff x="4213224" y="1176338"/>
              <a:chExt cx="3838576" cy="4171950"/>
            </a:xfrm>
          </p:grpSpPr>
          <p:sp>
            <p:nvSpPr>
              <p:cNvPr id="22" name="îŝḷîḓé-任意多边形: 形状 51"/>
              <p:cNvSpPr/>
              <p:nvPr/>
            </p:nvSpPr>
            <p:spPr>
              <a:xfrm>
                <a:off x="4213224" y="1509712"/>
                <a:ext cx="3838576" cy="3838576"/>
              </a:xfrm>
              <a:custGeom>
                <a:avLst/>
                <a:gdLst>
                  <a:gd name="connsiteX0" fmla="*/ 1919288 w 3838576"/>
                  <a:gd name="connsiteY0" fmla="*/ 0 h 3838576"/>
                  <a:gd name="connsiteX1" fmla="*/ 3838576 w 3838576"/>
                  <a:gd name="connsiteY1" fmla="*/ 1919288 h 3838576"/>
                  <a:gd name="connsiteX2" fmla="*/ 1919288 w 3838576"/>
                  <a:gd name="connsiteY2" fmla="*/ 3838576 h 3838576"/>
                  <a:gd name="connsiteX3" fmla="*/ 0 w 3838576"/>
                  <a:gd name="connsiteY3" fmla="*/ 1919288 h 3838576"/>
                  <a:gd name="connsiteX4" fmla="*/ 959644 w 3838576"/>
                  <a:gd name="connsiteY4" fmla="*/ 1919288 h 3838576"/>
                  <a:gd name="connsiteX5" fmla="*/ 1919288 w 3838576"/>
                  <a:gd name="connsiteY5" fmla="*/ 2878932 h 3838576"/>
                  <a:gd name="connsiteX6" fmla="*/ 2878932 w 3838576"/>
                  <a:gd name="connsiteY6" fmla="*/ 1919288 h 3838576"/>
                  <a:gd name="connsiteX7" fmla="*/ 1919288 w 3838576"/>
                  <a:gd name="connsiteY7" fmla="*/ 959644 h 3838576"/>
                  <a:gd name="connsiteX8" fmla="*/ 1919288 w 3838576"/>
                  <a:gd name="connsiteY8" fmla="*/ 0 h 383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8576" h="3838576">
                    <a:moveTo>
                      <a:pt x="1919288" y="0"/>
                    </a:moveTo>
                    <a:cubicBezTo>
                      <a:pt x="2979281" y="0"/>
                      <a:pt x="3838576" y="859295"/>
                      <a:pt x="3838576" y="1919288"/>
                    </a:cubicBezTo>
                    <a:cubicBezTo>
                      <a:pt x="3838576" y="2979281"/>
                      <a:pt x="2979281" y="3838576"/>
                      <a:pt x="1919288" y="3838576"/>
                    </a:cubicBezTo>
                    <a:cubicBezTo>
                      <a:pt x="859295" y="3838576"/>
                      <a:pt x="0" y="2979281"/>
                      <a:pt x="0" y="1919288"/>
                    </a:cubicBezTo>
                    <a:lnTo>
                      <a:pt x="959644" y="1919288"/>
                    </a:lnTo>
                    <a:cubicBezTo>
                      <a:pt x="959644" y="2449285"/>
                      <a:pt x="1389291" y="2878932"/>
                      <a:pt x="1919288" y="2878932"/>
                    </a:cubicBezTo>
                    <a:cubicBezTo>
                      <a:pt x="2449285" y="2878932"/>
                      <a:pt x="2878932" y="2449285"/>
                      <a:pt x="2878932" y="1919288"/>
                    </a:cubicBezTo>
                    <a:cubicBezTo>
                      <a:pt x="2878932" y="1389291"/>
                      <a:pt x="2449285" y="959644"/>
                      <a:pt x="1919288" y="959644"/>
                    </a:cubicBezTo>
                    <a:lnTo>
                      <a:pt x="1919288" y="0"/>
                    </a:lnTo>
                    <a:close/>
                  </a:path>
                </a:pathLst>
              </a:custGeom>
              <a:solidFill>
                <a:srgbClr val="EA000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3" name="îŝḷîḓé-Isosceles Triangle 29"/>
              <p:cNvSpPr/>
              <p:nvPr/>
            </p:nvSpPr>
            <p:spPr>
              <a:xfrm rot="16200000">
                <a:off x="5028161" y="1691234"/>
                <a:ext cx="1619250" cy="589457"/>
              </a:xfrm>
              <a:prstGeom prst="triangle">
                <a:avLst/>
              </a:prstGeom>
              <a:solidFill>
                <a:srgbClr val="EA0000"/>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sp>
          <p:nvSpPr>
            <p:cNvPr id="10" name="îŝḷîḓé-矩形: 圆角 50"/>
            <p:cNvSpPr/>
            <p:nvPr/>
          </p:nvSpPr>
          <p:spPr>
            <a:xfrm>
              <a:off x="4306552" y="2713565"/>
              <a:ext cx="1126865" cy="1126866"/>
            </a:xfrm>
            <a:prstGeom prst="roundRect">
              <a:avLst/>
            </a:prstGeom>
            <a:solidFill>
              <a:schemeClr val="bg1"/>
            </a:solidFill>
            <a:ln w="76200">
              <a:solidFill>
                <a:srgbClr val="D55C5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1" name="îŝḷîḓé-Oval 16"/>
            <p:cNvSpPr/>
            <p:nvPr/>
          </p:nvSpPr>
          <p:spPr>
            <a:xfrm>
              <a:off x="6620206" y="2509852"/>
              <a:ext cx="635811" cy="635811"/>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2" name="îŝḷîḓé-Oval 17"/>
            <p:cNvSpPr/>
            <p:nvPr/>
          </p:nvSpPr>
          <p:spPr>
            <a:xfrm>
              <a:off x="7187552" y="3621780"/>
              <a:ext cx="635811" cy="635811"/>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3" name="îŝḷîḓé-Oval 18"/>
            <p:cNvSpPr/>
            <p:nvPr/>
          </p:nvSpPr>
          <p:spPr>
            <a:xfrm>
              <a:off x="4664699" y="4039661"/>
              <a:ext cx="635811" cy="635811"/>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 name="îŝḷîḓé-Oval 19"/>
            <p:cNvSpPr/>
            <p:nvPr/>
          </p:nvSpPr>
          <p:spPr>
            <a:xfrm>
              <a:off x="5461429" y="4835088"/>
              <a:ext cx="635811" cy="635811"/>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5" name="îṥļîḑé-Oval 20"/>
            <p:cNvSpPr/>
            <p:nvPr/>
          </p:nvSpPr>
          <p:spPr>
            <a:xfrm>
              <a:off x="6699518" y="4646165"/>
              <a:ext cx="635811" cy="635811"/>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6" name="îṥļîḑé-任意多边形: 形状 53"/>
            <p:cNvSpPr/>
            <p:nvPr/>
          </p:nvSpPr>
          <p:spPr bwMode="auto">
            <a:xfrm>
              <a:off x="4530311" y="2985359"/>
              <a:ext cx="735372" cy="62144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rgbClr val="D55C5A"/>
            </a:solidFill>
            <a:ln w="9525">
              <a:no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7" name="îŝḷîḓé-Oval 16"/>
            <p:cNvSpPr/>
            <p:nvPr/>
          </p:nvSpPr>
          <p:spPr>
            <a:xfrm>
              <a:off x="6822280" y="2713565"/>
              <a:ext cx="231664" cy="228386"/>
            </a:xfrm>
            <a:custGeom>
              <a:avLst/>
              <a:gdLst>
                <a:gd name="connsiteX0" fmla="*/ 481576 w 607554"/>
                <a:gd name="connsiteY0" fmla="*/ 446886 h 598959"/>
                <a:gd name="connsiteX1" fmla="*/ 481576 w 607554"/>
                <a:gd name="connsiteY1" fmla="*/ 503769 h 598959"/>
                <a:gd name="connsiteX2" fmla="*/ 519134 w 607554"/>
                <a:gd name="connsiteY2" fmla="*/ 503769 h 598959"/>
                <a:gd name="connsiteX3" fmla="*/ 519134 w 607554"/>
                <a:gd name="connsiteY3" fmla="*/ 446886 h 598959"/>
                <a:gd name="connsiteX4" fmla="*/ 481576 w 607554"/>
                <a:gd name="connsiteY4" fmla="*/ 270994 h 598959"/>
                <a:gd name="connsiteX5" fmla="*/ 481576 w 607554"/>
                <a:gd name="connsiteY5" fmla="*/ 327877 h 598959"/>
                <a:gd name="connsiteX6" fmla="*/ 519134 w 607554"/>
                <a:gd name="connsiteY6" fmla="*/ 327877 h 598959"/>
                <a:gd name="connsiteX7" fmla="*/ 519134 w 607554"/>
                <a:gd name="connsiteY7" fmla="*/ 270994 h 598959"/>
                <a:gd name="connsiteX8" fmla="*/ 195909 w 607554"/>
                <a:gd name="connsiteY8" fmla="*/ 265961 h 598959"/>
                <a:gd name="connsiteX9" fmla="*/ 358877 w 607554"/>
                <a:gd name="connsiteY9" fmla="*/ 265961 h 598959"/>
                <a:gd name="connsiteX10" fmla="*/ 378725 w 607554"/>
                <a:gd name="connsiteY10" fmla="*/ 285870 h 598959"/>
                <a:gd name="connsiteX11" fmla="*/ 358877 w 607554"/>
                <a:gd name="connsiteY11" fmla="*/ 305689 h 598959"/>
                <a:gd name="connsiteX12" fmla="*/ 195909 w 607554"/>
                <a:gd name="connsiteY12" fmla="*/ 305689 h 598959"/>
                <a:gd name="connsiteX13" fmla="*/ 176061 w 607554"/>
                <a:gd name="connsiteY13" fmla="*/ 285870 h 598959"/>
                <a:gd name="connsiteX14" fmla="*/ 195909 w 607554"/>
                <a:gd name="connsiteY14" fmla="*/ 265961 h 598959"/>
                <a:gd name="connsiteX15" fmla="*/ 195909 w 607554"/>
                <a:gd name="connsiteY15" fmla="*/ 169145 h 598959"/>
                <a:gd name="connsiteX16" fmla="*/ 358877 w 607554"/>
                <a:gd name="connsiteY16" fmla="*/ 169145 h 598959"/>
                <a:gd name="connsiteX17" fmla="*/ 378725 w 607554"/>
                <a:gd name="connsiteY17" fmla="*/ 189053 h 598959"/>
                <a:gd name="connsiteX18" fmla="*/ 358877 w 607554"/>
                <a:gd name="connsiteY18" fmla="*/ 208873 h 598959"/>
                <a:gd name="connsiteX19" fmla="*/ 195909 w 607554"/>
                <a:gd name="connsiteY19" fmla="*/ 208873 h 598959"/>
                <a:gd name="connsiteX20" fmla="*/ 176061 w 607554"/>
                <a:gd name="connsiteY20" fmla="*/ 189053 h 598959"/>
                <a:gd name="connsiteX21" fmla="*/ 195909 w 607554"/>
                <a:gd name="connsiteY21" fmla="*/ 169145 h 598959"/>
                <a:gd name="connsiteX22" fmla="*/ 481576 w 607554"/>
                <a:gd name="connsiteY22" fmla="*/ 95190 h 598959"/>
                <a:gd name="connsiteX23" fmla="*/ 481576 w 607554"/>
                <a:gd name="connsiteY23" fmla="*/ 152073 h 598959"/>
                <a:gd name="connsiteX24" fmla="*/ 552954 w 607554"/>
                <a:gd name="connsiteY24" fmla="*/ 152073 h 598959"/>
                <a:gd name="connsiteX25" fmla="*/ 565858 w 607554"/>
                <a:gd name="connsiteY25" fmla="*/ 123631 h 598959"/>
                <a:gd name="connsiteX26" fmla="*/ 552954 w 607554"/>
                <a:gd name="connsiteY26" fmla="*/ 95190 h 598959"/>
                <a:gd name="connsiteX27" fmla="*/ 118547 w 607554"/>
                <a:gd name="connsiteY27" fmla="*/ 39640 h 598959"/>
                <a:gd name="connsiteX28" fmla="*/ 118547 w 607554"/>
                <a:gd name="connsiteY28" fmla="*/ 559230 h 598959"/>
                <a:gd name="connsiteX29" fmla="*/ 441793 w 607554"/>
                <a:gd name="connsiteY29" fmla="*/ 559230 h 598959"/>
                <a:gd name="connsiteX30" fmla="*/ 441793 w 607554"/>
                <a:gd name="connsiteY30" fmla="*/ 39640 h 598959"/>
                <a:gd name="connsiteX31" fmla="*/ 39783 w 607554"/>
                <a:gd name="connsiteY31" fmla="*/ 39640 h 598959"/>
                <a:gd name="connsiteX32" fmla="*/ 39783 w 607554"/>
                <a:gd name="connsiteY32" fmla="*/ 559230 h 598959"/>
                <a:gd name="connsiteX33" fmla="*/ 78764 w 607554"/>
                <a:gd name="connsiteY33" fmla="*/ 559230 h 598959"/>
                <a:gd name="connsiteX34" fmla="*/ 78764 w 607554"/>
                <a:gd name="connsiteY34" fmla="*/ 39640 h 598959"/>
                <a:gd name="connsiteX35" fmla="*/ 19847 w 607554"/>
                <a:gd name="connsiteY35" fmla="*/ 0 h 598959"/>
                <a:gd name="connsiteX36" fmla="*/ 461729 w 607554"/>
                <a:gd name="connsiteY36" fmla="*/ 0 h 598959"/>
                <a:gd name="connsiteX37" fmla="*/ 481576 w 607554"/>
                <a:gd name="connsiteY37" fmla="*/ 19820 h 598959"/>
                <a:gd name="connsiteX38" fmla="*/ 481576 w 607554"/>
                <a:gd name="connsiteY38" fmla="*/ 55461 h 598959"/>
                <a:gd name="connsiteX39" fmla="*/ 565769 w 607554"/>
                <a:gd name="connsiteY39" fmla="*/ 55461 h 598959"/>
                <a:gd name="connsiteX40" fmla="*/ 583836 w 607554"/>
                <a:gd name="connsiteY40" fmla="*/ 67104 h 598959"/>
                <a:gd name="connsiteX41" fmla="*/ 605819 w 607554"/>
                <a:gd name="connsiteY41" fmla="*/ 115454 h 598959"/>
                <a:gd name="connsiteX42" fmla="*/ 605819 w 607554"/>
                <a:gd name="connsiteY42" fmla="*/ 131808 h 598959"/>
                <a:gd name="connsiteX43" fmla="*/ 583836 w 607554"/>
                <a:gd name="connsiteY43" fmla="*/ 180159 h 598959"/>
                <a:gd name="connsiteX44" fmla="*/ 565769 w 607554"/>
                <a:gd name="connsiteY44" fmla="*/ 191802 h 598959"/>
                <a:gd name="connsiteX45" fmla="*/ 481576 w 607554"/>
                <a:gd name="connsiteY45" fmla="*/ 191802 h 598959"/>
                <a:gd name="connsiteX46" fmla="*/ 481576 w 607554"/>
                <a:gd name="connsiteY46" fmla="*/ 231264 h 598959"/>
                <a:gd name="connsiteX47" fmla="*/ 539070 w 607554"/>
                <a:gd name="connsiteY47" fmla="*/ 231264 h 598959"/>
                <a:gd name="connsiteX48" fmla="*/ 558916 w 607554"/>
                <a:gd name="connsiteY48" fmla="*/ 251173 h 598959"/>
                <a:gd name="connsiteX49" fmla="*/ 558916 w 607554"/>
                <a:gd name="connsiteY49" fmla="*/ 347786 h 598959"/>
                <a:gd name="connsiteX50" fmla="*/ 539070 w 607554"/>
                <a:gd name="connsiteY50" fmla="*/ 367606 h 598959"/>
                <a:gd name="connsiteX51" fmla="*/ 481576 w 607554"/>
                <a:gd name="connsiteY51" fmla="*/ 367606 h 598959"/>
                <a:gd name="connsiteX52" fmla="*/ 481576 w 607554"/>
                <a:gd name="connsiteY52" fmla="*/ 407157 h 598959"/>
                <a:gd name="connsiteX53" fmla="*/ 539070 w 607554"/>
                <a:gd name="connsiteY53" fmla="*/ 407157 h 598959"/>
                <a:gd name="connsiteX54" fmla="*/ 558916 w 607554"/>
                <a:gd name="connsiteY54" fmla="*/ 426977 h 598959"/>
                <a:gd name="connsiteX55" fmla="*/ 558916 w 607554"/>
                <a:gd name="connsiteY55" fmla="*/ 523589 h 598959"/>
                <a:gd name="connsiteX56" fmla="*/ 539070 w 607554"/>
                <a:gd name="connsiteY56" fmla="*/ 543498 h 598959"/>
                <a:gd name="connsiteX57" fmla="*/ 481576 w 607554"/>
                <a:gd name="connsiteY57" fmla="*/ 543498 h 598959"/>
                <a:gd name="connsiteX58" fmla="*/ 481576 w 607554"/>
                <a:gd name="connsiteY58" fmla="*/ 579139 h 598959"/>
                <a:gd name="connsiteX59" fmla="*/ 461729 w 607554"/>
                <a:gd name="connsiteY59" fmla="*/ 598959 h 598959"/>
                <a:gd name="connsiteX60" fmla="*/ 19847 w 607554"/>
                <a:gd name="connsiteY60" fmla="*/ 598959 h 598959"/>
                <a:gd name="connsiteX61" fmla="*/ 0 w 607554"/>
                <a:gd name="connsiteY61" fmla="*/ 579139 h 598959"/>
                <a:gd name="connsiteX62" fmla="*/ 0 w 607554"/>
                <a:gd name="connsiteY62" fmla="*/ 19820 h 598959"/>
                <a:gd name="connsiteX63" fmla="*/ 19847 w 607554"/>
                <a:gd name="connsiteY63" fmla="*/ 0 h 598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7554" h="598959">
                  <a:moveTo>
                    <a:pt x="481576" y="446886"/>
                  </a:moveTo>
                  <a:lnTo>
                    <a:pt x="481576" y="503769"/>
                  </a:lnTo>
                  <a:lnTo>
                    <a:pt x="519134" y="503769"/>
                  </a:lnTo>
                  <a:lnTo>
                    <a:pt x="519134" y="446886"/>
                  </a:lnTo>
                  <a:close/>
                  <a:moveTo>
                    <a:pt x="481576" y="270994"/>
                  </a:moveTo>
                  <a:lnTo>
                    <a:pt x="481576" y="327877"/>
                  </a:lnTo>
                  <a:lnTo>
                    <a:pt x="519134" y="327877"/>
                  </a:lnTo>
                  <a:lnTo>
                    <a:pt x="519134" y="270994"/>
                  </a:lnTo>
                  <a:close/>
                  <a:moveTo>
                    <a:pt x="195909" y="265961"/>
                  </a:moveTo>
                  <a:lnTo>
                    <a:pt x="358877" y="265961"/>
                  </a:lnTo>
                  <a:cubicBezTo>
                    <a:pt x="369825" y="265961"/>
                    <a:pt x="378725" y="274849"/>
                    <a:pt x="378725" y="285870"/>
                  </a:cubicBezTo>
                  <a:cubicBezTo>
                    <a:pt x="378725" y="296801"/>
                    <a:pt x="369825" y="305689"/>
                    <a:pt x="358877" y="305689"/>
                  </a:cubicBezTo>
                  <a:lnTo>
                    <a:pt x="195909" y="305689"/>
                  </a:lnTo>
                  <a:cubicBezTo>
                    <a:pt x="184962" y="305689"/>
                    <a:pt x="176061" y="296801"/>
                    <a:pt x="176061" y="285870"/>
                  </a:cubicBezTo>
                  <a:cubicBezTo>
                    <a:pt x="176061" y="274849"/>
                    <a:pt x="184962" y="265961"/>
                    <a:pt x="195909" y="265961"/>
                  </a:cubicBezTo>
                  <a:close/>
                  <a:moveTo>
                    <a:pt x="195909" y="169145"/>
                  </a:moveTo>
                  <a:lnTo>
                    <a:pt x="358877" y="169145"/>
                  </a:lnTo>
                  <a:cubicBezTo>
                    <a:pt x="369825" y="169145"/>
                    <a:pt x="378725" y="178033"/>
                    <a:pt x="378725" y="189053"/>
                  </a:cubicBezTo>
                  <a:cubicBezTo>
                    <a:pt x="378725" y="199985"/>
                    <a:pt x="369825" y="208873"/>
                    <a:pt x="358877" y="208873"/>
                  </a:cubicBezTo>
                  <a:lnTo>
                    <a:pt x="195909" y="208873"/>
                  </a:lnTo>
                  <a:cubicBezTo>
                    <a:pt x="184962" y="208873"/>
                    <a:pt x="176061" y="199985"/>
                    <a:pt x="176061" y="189053"/>
                  </a:cubicBezTo>
                  <a:cubicBezTo>
                    <a:pt x="176061" y="178033"/>
                    <a:pt x="184962" y="169145"/>
                    <a:pt x="195909" y="169145"/>
                  </a:cubicBezTo>
                  <a:close/>
                  <a:moveTo>
                    <a:pt x="481576" y="95190"/>
                  </a:moveTo>
                  <a:lnTo>
                    <a:pt x="481576" y="152073"/>
                  </a:lnTo>
                  <a:lnTo>
                    <a:pt x="552954" y="152073"/>
                  </a:lnTo>
                  <a:lnTo>
                    <a:pt x="565858" y="123631"/>
                  </a:lnTo>
                  <a:lnTo>
                    <a:pt x="552954" y="95190"/>
                  </a:lnTo>
                  <a:close/>
                  <a:moveTo>
                    <a:pt x="118547" y="39640"/>
                  </a:moveTo>
                  <a:lnTo>
                    <a:pt x="118547" y="559230"/>
                  </a:lnTo>
                  <a:lnTo>
                    <a:pt x="441793" y="559230"/>
                  </a:lnTo>
                  <a:lnTo>
                    <a:pt x="441793" y="39640"/>
                  </a:lnTo>
                  <a:close/>
                  <a:moveTo>
                    <a:pt x="39783" y="39640"/>
                  </a:moveTo>
                  <a:lnTo>
                    <a:pt x="39783" y="559230"/>
                  </a:lnTo>
                  <a:lnTo>
                    <a:pt x="78764" y="559230"/>
                  </a:lnTo>
                  <a:lnTo>
                    <a:pt x="78764" y="39640"/>
                  </a:lnTo>
                  <a:close/>
                  <a:moveTo>
                    <a:pt x="19847" y="0"/>
                  </a:moveTo>
                  <a:lnTo>
                    <a:pt x="461729" y="0"/>
                  </a:lnTo>
                  <a:cubicBezTo>
                    <a:pt x="472676" y="0"/>
                    <a:pt x="481576" y="8888"/>
                    <a:pt x="481576" y="19820"/>
                  </a:cubicBezTo>
                  <a:lnTo>
                    <a:pt x="481576" y="55461"/>
                  </a:lnTo>
                  <a:lnTo>
                    <a:pt x="565769" y="55461"/>
                  </a:lnTo>
                  <a:cubicBezTo>
                    <a:pt x="573512" y="55461"/>
                    <a:pt x="580632" y="59994"/>
                    <a:pt x="583836" y="67104"/>
                  </a:cubicBezTo>
                  <a:lnTo>
                    <a:pt x="605819" y="115454"/>
                  </a:lnTo>
                  <a:cubicBezTo>
                    <a:pt x="608133" y="120609"/>
                    <a:pt x="608133" y="126653"/>
                    <a:pt x="605819" y="131808"/>
                  </a:cubicBezTo>
                  <a:lnTo>
                    <a:pt x="583836" y="180159"/>
                  </a:lnTo>
                  <a:cubicBezTo>
                    <a:pt x="580632" y="187269"/>
                    <a:pt x="573512" y="191802"/>
                    <a:pt x="565769" y="191802"/>
                  </a:cubicBezTo>
                  <a:lnTo>
                    <a:pt x="481576" y="191802"/>
                  </a:lnTo>
                  <a:lnTo>
                    <a:pt x="481576" y="231264"/>
                  </a:lnTo>
                  <a:lnTo>
                    <a:pt x="539070" y="231264"/>
                  </a:lnTo>
                  <a:cubicBezTo>
                    <a:pt x="550017" y="231264"/>
                    <a:pt x="558916" y="240152"/>
                    <a:pt x="558916" y="251173"/>
                  </a:cubicBezTo>
                  <a:lnTo>
                    <a:pt x="558916" y="347786"/>
                  </a:lnTo>
                  <a:cubicBezTo>
                    <a:pt x="558916" y="358718"/>
                    <a:pt x="550017" y="367606"/>
                    <a:pt x="539070" y="367606"/>
                  </a:cubicBezTo>
                  <a:lnTo>
                    <a:pt x="481576" y="367606"/>
                  </a:lnTo>
                  <a:lnTo>
                    <a:pt x="481576" y="407157"/>
                  </a:lnTo>
                  <a:lnTo>
                    <a:pt x="539070" y="407157"/>
                  </a:lnTo>
                  <a:cubicBezTo>
                    <a:pt x="550017" y="407157"/>
                    <a:pt x="558916" y="416045"/>
                    <a:pt x="558916" y="426977"/>
                  </a:cubicBezTo>
                  <a:lnTo>
                    <a:pt x="558916" y="523589"/>
                  </a:lnTo>
                  <a:cubicBezTo>
                    <a:pt x="558916" y="534610"/>
                    <a:pt x="550017" y="543498"/>
                    <a:pt x="539070" y="543498"/>
                  </a:cubicBezTo>
                  <a:lnTo>
                    <a:pt x="481576" y="543498"/>
                  </a:lnTo>
                  <a:lnTo>
                    <a:pt x="481576" y="579139"/>
                  </a:lnTo>
                  <a:cubicBezTo>
                    <a:pt x="481576" y="590071"/>
                    <a:pt x="472676" y="598959"/>
                    <a:pt x="461729" y="598959"/>
                  </a:cubicBezTo>
                  <a:lnTo>
                    <a:pt x="19847" y="598959"/>
                  </a:lnTo>
                  <a:cubicBezTo>
                    <a:pt x="8900" y="598959"/>
                    <a:pt x="0" y="590071"/>
                    <a:pt x="0" y="579139"/>
                  </a:cubicBezTo>
                  <a:lnTo>
                    <a:pt x="0" y="19820"/>
                  </a:lnTo>
                  <a:cubicBezTo>
                    <a:pt x="0" y="8888"/>
                    <a:pt x="8900" y="0"/>
                    <a:pt x="19847" y="0"/>
                  </a:cubicBezTo>
                  <a:close/>
                </a:path>
              </a:pathLst>
            </a:custGeom>
            <a:solidFill>
              <a:srgbClr val="C8001C"/>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8" name="îŝḷîḓé-Oval 17"/>
            <p:cNvSpPr/>
            <p:nvPr/>
          </p:nvSpPr>
          <p:spPr>
            <a:xfrm>
              <a:off x="7392146" y="3823854"/>
              <a:ext cx="226624" cy="231664"/>
            </a:xfrm>
            <a:custGeom>
              <a:avLst/>
              <a:gdLst>
                <a:gd name="connsiteX0" fmla="*/ 59789 w 593384"/>
                <a:gd name="connsiteY0" fmla="*/ 323835 h 606580"/>
                <a:gd name="connsiteX1" fmla="*/ 44670 w 593384"/>
                <a:gd name="connsiteY1" fmla="*/ 338857 h 606580"/>
                <a:gd name="connsiteX2" fmla="*/ 44670 w 593384"/>
                <a:gd name="connsiteY2" fmla="*/ 477027 h 606580"/>
                <a:gd name="connsiteX3" fmla="*/ 59713 w 593384"/>
                <a:gd name="connsiteY3" fmla="*/ 492048 h 606580"/>
                <a:gd name="connsiteX4" fmla="*/ 386834 w 593384"/>
                <a:gd name="connsiteY4" fmla="*/ 492048 h 606580"/>
                <a:gd name="connsiteX5" fmla="*/ 402946 w 593384"/>
                <a:gd name="connsiteY5" fmla="*/ 508138 h 606580"/>
                <a:gd name="connsiteX6" fmla="*/ 402946 w 593384"/>
                <a:gd name="connsiteY6" fmla="*/ 545959 h 606580"/>
                <a:gd name="connsiteX7" fmla="*/ 419058 w 593384"/>
                <a:gd name="connsiteY7" fmla="*/ 561972 h 606580"/>
                <a:gd name="connsiteX8" fmla="*/ 429137 w 593384"/>
                <a:gd name="connsiteY8" fmla="*/ 558388 h 606580"/>
                <a:gd name="connsiteX9" fmla="*/ 543981 w 593384"/>
                <a:gd name="connsiteY9" fmla="*/ 464369 h 606580"/>
                <a:gd name="connsiteX10" fmla="*/ 544897 w 593384"/>
                <a:gd name="connsiteY10" fmla="*/ 463606 h 606580"/>
                <a:gd name="connsiteX11" fmla="*/ 544897 w 593384"/>
                <a:gd name="connsiteY11" fmla="*/ 445000 h 606580"/>
                <a:gd name="connsiteX12" fmla="*/ 543904 w 593384"/>
                <a:gd name="connsiteY12" fmla="*/ 444162 h 606580"/>
                <a:gd name="connsiteX13" fmla="*/ 427533 w 593384"/>
                <a:gd name="connsiteY13" fmla="*/ 349990 h 606580"/>
                <a:gd name="connsiteX14" fmla="*/ 418065 w 593384"/>
                <a:gd name="connsiteY14" fmla="*/ 346634 h 606580"/>
                <a:gd name="connsiteX15" fmla="*/ 402946 w 593384"/>
                <a:gd name="connsiteY15" fmla="*/ 361656 h 606580"/>
                <a:gd name="connsiteX16" fmla="*/ 402946 w 593384"/>
                <a:gd name="connsiteY16" fmla="*/ 400469 h 606580"/>
                <a:gd name="connsiteX17" fmla="*/ 386834 w 593384"/>
                <a:gd name="connsiteY17" fmla="*/ 416482 h 606580"/>
                <a:gd name="connsiteX18" fmla="*/ 136453 w 593384"/>
                <a:gd name="connsiteY18" fmla="*/ 416482 h 606580"/>
                <a:gd name="connsiteX19" fmla="*/ 120342 w 593384"/>
                <a:gd name="connsiteY19" fmla="*/ 400469 h 606580"/>
                <a:gd name="connsiteX20" fmla="*/ 120342 w 593384"/>
                <a:gd name="connsiteY20" fmla="*/ 376602 h 606580"/>
                <a:gd name="connsiteX21" fmla="*/ 113469 w 593384"/>
                <a:gd name="connsiteY21" fmla="*/ 362342 h 606580"/>
                <a:gd name="connsiteX22" fmla="*/ 69105 w 593384"/>
                <a:gd name="connsiteY22" fmla="*/ 327114 h 606580"/>
                <a:gd name="connsiteX23" fmla="*/ 59789 w 593384"/>
                <a:gd name="connsiteY23" fmla="*/ 323835 h 606580"/>
                <a:gd name="connsiteX24" fmla="*/ 59757 w 593384"/>
                <a:gd name="connsiteY24" fmla="*/ 323324 h 606580"/>
                <a:gd name="connsiteX25" fmla="*/ 69379 w 593384"/>
                <a:gd name="connsiteY25" fmla="*/ 326755 h 606580"/>
                <a:gd name="connsiteX26" fmla="*/ 113750 w 593384"/>
                <a:gd name="connsiteY26" fmla="*/ 361977 h 606580"/>
                <a:gd name="connsiteX27" fmla="*/ 120852 w 593384"/>
                <a:gd name="connsiteY27" fmla="*/ 376615 h 606580"/>
                <a:gd name="connsiteX28" fmla="*/ 120852 w 593384"/>
                <a:gd name="connsiteY28" fmla="*/ 400477 h 606580"/>
                <a:gd name="connsiteX29" fmla="*/ 136431 w 593384"/>
                <a:gd name="connsiteY29" fmla="*/ 416030 h 606580"/>
                <a:gd name="connsiteX30" fmla="*/ 386846 w 593384"/>
                <a:gd name="connsiteY30" fmla="*/ 416030 h 606580"/>
                <a:gd name="connsiteX31" fmla="*/ 402425 w 593384"/>
                <a:gd name="connsiteY31" fmla="*/ 400477 h 606580"/>
                <a:gd name="connsiteX32" fmla="*/ 402425 w 593384"/>
                <a:gd name="connsiteY32" fmla="*/ 361672 h 606580"/>
                <a:gd name="connsiteX33" fmla="*/ 418081 w 593384"/>
                <a:gd name="connsiteY33" fmla="*/ 346119 h 606580"/>
                <a:gd name="connsiteX34" fmla="*/ 427856 w 593384"/>
                <a:gd name="connsiteY34" fmla="*/ 349626 h 606580"/>
                <a:gd name="connsiteX35" fmla="*/ 544319 w 593384"/>
                <a:gd name="connsiteY35" fmla="*/ 443781 h 606580"/>
                <a:gd name="connsiteX36" fmla="*/ 545312 w 593384"/>
                <a:gd name="connsiteY36" fmla="*/ 444696 h 606580"/>
                <a:gd name="connsiteX37" fmla="*/ 545236 w 593384"/>
                <a:gd name="connsiteY37" fmla="*/ 463908 h 606580"/>
                <a:gd name="connsiteX38" fmla="*/ 544319 w 593384"/>
                <a:gd name="connsiteY38" fmla="*/ 464746 h 606580"/>
                <a:gd name="connsiteX39" fmla="*/ 429460 w 593384"/>
                <a:gd name="connsiteY39" fmla="*/ 558748 h 606580"/>
                <a:gd name="connsiteX40" fmla="*/ 419074 w 593384"/>
                <a:gd name="connsiteY40" fmla="*/ 562484 h 606580"/>
                <a:gd name="connsiteX41" fmla="*/ 402425 w 593384"/>
                <a:gd name="connsiteY41" fmla="*/ 545940 h 606580"/>
                <a:gd name="connsiteX42" fmla="*/ 402425 w 593384"/>
                <a:gd name="connsiteY42" fmla="*/ 508126 h 606580"/>
                <a:gd name="connsiteX43" fmla="*/ 386846 w 593384"/>
                <a:gd name="connsiteY43" fmla="*/ 492573 h 606580"/>
                <a:gd name="connsiteX44" fmla="*/ 59680 w 593384"/>
                <a:gd name="connsiteY44" fmla="*/ 492573 h 606580"/>
                <a:gd name="connsiteX45" fmla="*/ 44101 w 593384"/>
                <a:gd name="connsiteY45" fmla="*/ 477021 h 606580"/>
                <a:gd name="connsiteX46" fmla="*/ 44101 w 593384"/>
                <a:gd name="connsiteY46" fmla="*/ 338877 h 606580"/>
                <a:gd name="connsiteX47" fmla="*/ 59757 w 593384"/>
                <a:gd name="connsiteY47" fmla="*/ 323324 h 606580"/>
                <a:gd name="connsiteX48" fmla="*/ 59789 w 593384"/>
                <a:gd name="connsiteY48" fmla="*/ 322767 h 606580"/>
                <a:gd name="connsiteX49" fmla="*/ 43677 w 593384"/>
                <a:gd name="connsiteY49" fmla="*/ 338857 h 606580"/>
                <a:gd name="connsiteX50" fmla="*/ 43677 w 593384"/>
                <a:gd name="connsiteY50" fmla="*/ 477027 h 606580"/>
                <a:gd name="connsiteX51" fmla="*/ 59713 w 593384"/>
                <a:gd name="connsiteY51" fmla="*/ 493116 h 606580"/>
                <a:gd name="connsiteX52" fmla="*/ 386834 w 593384"/>
                <a:gd name="connsiteY52" fmla="*/ 493116 h 606580"/>
                <a:gd name="connsiteX53" fmla="*/ 401953 w 593384"/>
                <a:gd name="connsiteY53" fmla="*/ 508138 h 606580"/>
                <a:gd name="connsiteX54" fmla="*/ 401953 w 593384"/>
                <a:gd name="connsiteY54" fmla="*/ 545959 h 606580"/>
                <a:gd name="connsiteX55" fmla="*/ 419058 w 593384"/>
                <a:gd name="connsiteY55" fmla="*/ 563040 h 606580"/>
                <a:gd name="connsiteX56" fmla="*/ 429748 w 593384"/>
                <a:gd name="connsiteY56" fmla="*/ 559151 h 606580"/>
                <a:gd name="connsiteX57" fmla="*/ 544592 w 593384"/>
                <a:gd name="connsiteY57" fmla="*/ 465131 h 606580"/>
                <a:gd name="connsiteX58" fmla="*/ 545584 w 593384"/>
                <a:gd name="connsiteY58" fmla="*/ 464292 h 606580"/>
                <a:gd name="connsiteX59" fmla="*/ 545584 w 593384"/>
                <a:gd name="connsiteY59" fmla="*/ 444314 h 606580"/>
                <a:gd name="connsiteX60" fmla="*/ 544592 w 593384"/>
                <a:gd name="connsiteY60" fmla="*/ 443399 h 606580"/>
                <a:gd name="connsiteX61" fmla="*/ 428144 w 593384"/>
                <a:gd name="connsiteY61" fmla="*/ 349227 h 606580"/>
                <a:gd name="connsiteX62" fmla="*/ 418065 w 593384"/>
                <a:gd name="connsiteY62" fmla="*/ 345567 h 606580"/>
                <a:gd name="connsiteX63" fmla="*/ 401953 w 593384"/>
                <a:gd name="connsiteY63" fmla="*/ 361656 h 606580"/>
                <a:gd name="connsiteX64" fmla="*/ 401953 w 593384"/>
                <a:gd name="connsiteY64" fmla="*/ 400469 h 606580"/>
                <a:gd name="connsiteX65" fmla="*/ 386834 w 593384"/>
                <a:gd name="connsiteY65" fmla="*/ 415491 h 606580"/>
                <a:gd name="connsiteX66" fmla="*/ 136453 w 593384"/>
                <a:gd name="connsiteY66" fmla="*/ 415491 h 606580"/>
                <a:gd name="connsiteX67" fmla="*/ 121334 w 593384"/>
                <a:gd name="connsiteY67" fmla="*/ 400469 h 606580"/>
                <a:gd name="connsiteX68" fmla="*/ 121334 w 593384"/>
                <a:gd name="connsiteY68" fmla="*/ 376602 h 606580"/>
                <a:gd name="connsiteX69" fmla="*/ 114080 w 593384"/>
                <a:gd name="connsiteY69" fmla="*/ 361580 h 606580"/>
                <a:gd name="connsiteX70" fmla="*/ 69716 w 593384"/>
                <a:gd name="connsiteY70" fmla="*/ 326351 h 606580"/>
                <a:gd name="connsiteX71" fmla="*/ 59789 w 593384"/>
                <a:gd name="connsiteY71" fmla="*/ 322767 h 606580"/>
                <a:gd name="connsiteX72" fmla="*/ 59789 w 593384"/>
                <a:gd name="connsiteY72" fmla="*/ 280218 h 606580"/>
                <a:gd name="connsiteX73" fmla="*/ 96289 w 593384"/>
                <a:gd name="connsiteY73" fmla="*/ 293029 h 606580"/>
                <a:gd name="connsiteX74" fmla="*/ 140653 w 593384"/>
                <a:gd name="connsiteY74" fmla="*/ 328258 h 606580"/>
                <a:gd name="connsiteX75" fmla="*/ 157834 w 593384"/>
                <a:gd name="connsiteY75" fmla="*/ 349761 h 606580"/>
                <a:gd name="connsiteX76" fmla="*/ 163790 w 593384"/>
                <a:gd name="connsiteY76" fmla="*/ 372484 h 606580"/>
                <a:gd name="connsiteX77" fmla="*/ 163866 w 593384"/>
                <a:gd name="connsiteY77" fmla="*/ 372942 h 606580"/>
                <a:gd name="connsiteX78" fmla="*/ 359345 w 593384"/>
                <a:gd name="connsiteY78" fmla="*/ 372942 h 606580"/>
                <a:gd name="connsiteX79" fmla="*/ 359345 w 593384"/>
                <a:gd name="connsiteY79" fmla="*/ 361656 h 606580"/>
                <a:gd name="connsiteX80" fmla="*/ 364308 w 593384"/>
                <a:gd name="connsiteY80" fmla="*/ 337942 h 606580"/>
                <a:gd name="connsiteX81" fmla="*/ 377671 w 593384"/>
                <a:gd name="connsiteY81" fmla="*/ 319107 h 606580"/>
                <a:gd name="connsiteX82" fmla="*/ 418065 w 593384"/>
                <a:gd name="connsiteY82" fmla="*/ 303018 h 606580"/>
                <a:gd name="connsiteX83" fmla="*/ 454946 w 593384"/>
                <a:gd name="connsiteY83" fmla="*/ 316133 h 606580"/>
                <a:gd name="connsiteX84" fmla="*/ 571393 w 593384"/>
                <a:gd name="connsiteY84" fmla="*/ 410305 h 606580"/>
                <a:gd name="connsiteX85" fmla="*/ 575822 w 593384"/>
                <a:gd name="connsiteY85" fmla="*/ 414271 h 606580"/>
                <a:gd name="connsiteX86" fmla="*/ 575670 w 593384"/>
                <a:gd name="connsiteY86" fmla="*/ 494412 h 606580"/>
                <a:gd name="connsiteX87" fmla="*/ 571623 w 593384"/>
                <a:gd name="connsiteY87" fmla="*/ 498072 h 606580"/>
                <a:gd name="connsiteX88" fmla="*/ 456779 w 593384"/>
                <a:gd name="connsiteY88" fmla="*/ 592016 h 606580"/>
                <a:gd name="connsiteX89" fmla="*/ 419058 w 593384"/>
                <a:gd name="connsiteY89" fmla="*/ 605589 h 606580"/>
                <a:gd name="connsiteX90" fmla="*/ 377976 w 593384"/>
                <a:gd name="connsiteY90" fmla="*/ 589271 h 606580"/>
                <a:gd name="connsiteX91" fmla="*/ 364385 w 593384"/>
                <a:gd name="connsiteY91" fmla="*/ 570131 h 606580"/>
                <a:gd name="connsiteX92" fmla="*/ 359345 w 593384"/>
                <a:gd name="connsiteY92" fmla="*/ 545959 h 606580"/>
                <a:gd name="connsiteX93" fmla="*/ 359345 w 593384"/>
                <a:gd name="connsiteY93" fmla="*/ 535665 h 606580"/>
                <a:gd name="connsiteX94" fmla="*/ 59713 w 593384"/>
                <a:gd name="connsiteY94" fmla="*/ 535665 h 606580"/>
                <a:gd name="connsiteX95" fmla="*/ 1069 w 593384"/>
                <a:gd name="connsiteY95" fmla="*/ 477027 h 606580"/>
                <a:gd name="connsiteX96" fmla="*/ 1069 w 593384"/>
                <a:gd name="connsiteY96" fmla="*/ 338857 h 606580"/>
                <a:gd name="connsiteX97" fmla="*/ 6032 w 593384"/>
                <a:gd name="connsiteY97" fmla="*/ 315142 h 606580"/>
                <a:gd name="connsiteX98" fmla="*/ 19395 w 593384"/>
                <a:gd name="connsiteY98" fmla="*/ 296308 h 606580"/>
                <a:gd name="connsiteX99" fmla="*/ 59789 w 593384"/>
                <a:gd name="connsiteY99" fmla="*/ 280218 h 606580"/>
                <a:gd name="connsiteX100" fmla="*/ 59757 w 593384"/>
                <a:gd name="connsiteY100" fmla="*/ 279792 h 606580"/>
                <a:gd name="connsiteX101" fmla="*/ 18975 w 593384"/>
                <a:gd name="connsiteY101" fmla="*/ 295955 h 606580"/>
                <a:gd name="connsiteX102" fmla="*/ 5534 w 593384"/>
                <a:gd name="connsiteY102" fmla="*/ 315014 h 606580"/>
                <a:gd name="connsiteX103" fmla="*/ 494 w 593384"/>
                <a:gd name="connsiteY103" fmla="*/ 338877 h 606580"/>
                <a:gd name="connsiteX104" fmla="*/ 494 w 593384"/>
                <a:gd name="connsiteY104" fmla="*/ 477021 h 606580"/>
                <a:gd name="connsiteX105" fmla="*/ 59680 w 593384"/>
                <a:gd name="connsiteY105" fmla="*/ 536105 h 606580"/>
                <a:gd name="connsiteX106" fmla="*/ 358818 w 593384"/>
                <a:gd name="connsiteY106" fmla="*/ 536105 h 606580"/>
                <a:gd name="connsiteX107" fmla="*/ 358818 w 593384"/>
                <a:gd name="connsiteY107" fmla="*/ 545940 h 606580"/>
                <a:gd name="connsiteX108" fmla="*/ 363935 w 593384"/>
                <a:gd name="connsiteY108" fmla="*/ 570260 h 606580"/>
                <a:gd name="connsiteX109" fmla="*/ 377605 w 593384"/>
                <a:gd name="connsiteY109" fmla="*/ 589625 h 606580"/>
                <a:gd name="connsiteX110" fmla="*/ 419074 w 593384"/>
                <a:gd name="connsiteY110" fmla="*/ 606016 h 606580"/>
                <a:gd name="connsiteX111" fmla="*/ 457106 w 593384"/>
                <a:gd name="connsiteY111" fmla="*/ 592446 h 606580"/>
                <a:gd name="connsiteX112" fmla="*/ 571965 w 593384"/>
                <a:gd name="connsiteY112" fmla="*/ 498444 h 606580"/>
                <a:gd name="connsiteX113" fmla="*/ 576089 w 593384"/>
                <a:gd name="connsiteY113" fmla="*/ 494784 h 606580"/>
                <a:gd name="connsiteX114" fmla="*/ 576165 w 593384"/>
                <a:gd name="connsiteY114" fmla="*/ 413895 h 606580"/>
                <a:gd name="connsiteX115" fmla="*/ 571736 w 593384"/>
                <a:gd name="connsiteY115" fmla="*/ 409931 h 606580"/>
                <a:gd name="connsiteX116" fmla="*/ 455273 w 593384"/>
                <a:gd name="connsiteY116" fmla="*/ 315777 h 606580"/>
                <a:gd name="connsiteX117" fmla="*/ 418081 w 593384"/>
                <a:gd name="connsiteY117" fmla="*/ 302587 h 606580"/>
                <a:gd name="connsiteX118" fmla="*/ 377300 w 593384"/>
                <a:gd name="connsiteY118" fmla="*/ 318750 h 606580"/>
                <a:gd name="connsiteX119" fmla="*/ 363859 w 593384"/>
                <a:gd name="connsiteY119" fmla="*/ 337733 h 606580"/>
                <a:gd name="connsiteX120" fmla="*/ 358818 w 593384"/>
                <a:gd name="connsiteY120" fmla="*/ 361672 h 606580"/>
                <a:gd name="connsiteX121" fmla="*/ 358818 w 593384"/>
                <a:gd name="connsiteY121" fmla="*/ 372422 h 606580"/>
                <a:gd name="connsiteX122" fmla="*/ 164306 w 593384"/>
                <a:gd name="connsiteY122" fmla="*/ 372422 h 606580"/>
                <a:gd name="connsiteX123" fmla="*/ 158273 w 593384"/>
                <a:gd name="connsiteY123" fmla="*/ 349550 h 606580"/>
                <a:gd name="connsiteX124" fmla="*/ 140937 w 593384"/>
                <a:gd name="connsiteY124" fmla="*/ 327898 h 606580"/>
                <a:gd name="connsiteX125" fmla="*/ 96566 w 593384"/>
                <a:gd name="connsiteY125" fmla="*/ 292676 h 606580"/>
                <a:gd name="connsiteX126" fmla="*/ 59757 w 593384"/>
                <a:gd name="connsiteY126" fmla="*/ 279792 h 606580"/>
                <a:gd name="connsiteX127" fmla="*/ 59789 w 593384"/>
                <a:gd name="connsiteY127" fmla="*/ 279227 h 606580"/>
                <a:gd name="connsiteX128" fmla="*/ 96899 w 593384"/>
                <a:gd name="connsiteY128" fmla="*/ 292266 h 606580"/>
                <a:gd name="connsiteX129" fmla="*/ 141264 w 593384"/>
                <a:gd name="connsiteY129" fmla="*/ 327495 h 606580"/>
                <a:gd name="connsiteX130" fmla="*/ 158750 w 593384"/>
                <a:gd name="connsiteY130" fmla="*/ 349303 h 606580"/>
                <a:gd name="connsiteX131" fmla="*/ 164782 w 593384"/>
                <a:gd name="connsiteY131" fmla="*/ 371950 h 606580"/>
                <a:gd name="connsiteX132" fmla="*/ 358276 w 593384"/>
                <a:gd name="connsiteY132" fmla="*/ 371950 h 606580"/>
                <a:gd name="connsiteX133" fmla="*/ 358276 w 593384"/>
                <a:gd name="connsiteY133" fmla="*/ 361656 h 606580"/>
                <a:gd name="connsiteX134" fmla="*/ 363392 w 593384"/>
                <a:gd name="connsiteY134" fmla="*/ 337560 h 606580"/>
                <a:gd name="connsiteX135" fmla="*/ 376984 w 593384"/>
                <a:gd name="connsiteY135" fmla="*/ 318345 h 606580"/>
                <a:gd name="connsiteX136" fmla="*/ 418065 w 593384"/>
                <a:gd name="connsiteY136" fmla="*/ 302027 h 606580"/>
                <a:gd name="connsiteX137" fmla="*/ 455557 w 593384"/>
                <a:gd name="connsiteY137" fmla="*/ 315371 h 606580"/>
                <a:gd name="connsiteX138" fmla="*/ 572004 w 593384"/>
                <a:gd name="connsiteY138" fmla="*/ 409543 h 606580"/>
                <a:gd name="connsiteX139" fmla="*/ 576510 w 593384"/>
                <a:gd name="connsiteY139" fmla="*/ 413584 h 606580"/>
                <a:gd name="connsiteX140" fmla="*/ 576357 w 593384"/>
                <a:gd name="connsiteY140" fmla="*/ 495099 h 606580"/>
                <a:gd name="connsiteX141" fmla="*/ 572233 w 593384"/>
                <a:gd name="connsiteY141" fmla="*/ 498835 h 606580"/>
                <a:gd name="connsiteX142" fmla="*/ 457390 w 593384"/>
                <a:gd name="connsiteY142" fmla="*/ 592855 h 606580"/>
                <a:gd name="connsiteX143" fmla="*/ 419058 w 593384"/>
                <a:gd name="connsiteY143" fmla="*/ 606580 h 606580"/>
                <a:gd name="connsiteX144" fmla="*/ 377289 w 593384"/>
                <a:gd name="connsiteY144" fmla="*/ 589957 h 606580"/>
                <a:gd name="connsiteX145" fmla="*/ 363468 w 593384"/>
                <a:gd name="connsiteY145" fmla="*/ 570512 h 606580"/>
                <a:gd name="connsiteX146" fmla="*/ 358276 w 593384"/>
                <a:gd name="connsiteY146" fmla="*/ 545959 h 606580"/>
                <a:gd name="connsiteX147" fmla="*/ 358276 w 593384"/>
                <a:gd name="connsiteY147" fmla="*/ 536656 h 606580"/>
                <a:gd name="connsiteX148" fmla="*/ 59713 w 593384"/>
                <a:gd name="connsiteY148" fmla="*/ 536656 h 606580"/>
                <a:gd name="connsiteX149" fmla="*/ 0 w 593384"/>
                <a:gd name="connsiteY149" fmla="*/ 477027 h 606580"/>
                <a:gd name="connsiteX150" fmla="*/ 0 w 593384"/>
                <a:gd name="connsiteY150" fmla="*/ 338857 h 606580"/>
                <a:gd name="connsiteX151" fmla="*/ 5116 w 593384"/>
                <a:gd name="connsiteY151" fmla="*/ 314761 h 606580"/>
                <a:gd name="connsiteX152" fmla="*/ 18632 w 593384"/>
                <a:gd name="connsiteY152" fmla="*/ 295621 h 606580"/>
                <a:gd name="connsiteX153" fmla="*/ 59789 w 593384"/>
                <a:gd name="connsiteY153" fmla="*/ 279227 h 606580"/>
                <a:gd name="connsiteX154" fmla="*/ 174327 w 593384"/>
                <a:gd name="connsiteY154" fmla="*/ 44608 h 606580"/>
                <a:gd name="connsiteX155" fmla="*/ 164247 w 593384"/>
                <a:gd name="connsiteY155" fmla="*/ 48192 h 606580"/>
                <a:gd name="connsiteX156" fmla="*/ 49403 w 593384"/>
                <a:gd name="connsiteY156" fmla="*/ 142211 h 606580"/>
                <a:gd name="connsiteX157" fmla="*/ 48487 w 593384"/>
                <a:gd name="connsiteY157" fmla="*/ 142974 h 606580"/>
                <a:gd name="connsiteX158" fmla="*/ 48487 w 593384"/>
                <a:gd name="connsiteY158" fmla="*/ 161580 h 606580"/>
                <a:gd name="connsiteX159" fmla="*/ 49480 w 593384"/>
                <a:gd name="connsiteY159" fmla="*/ 162418 h 606580"/>
                <a:gd name="connsiteX160" fmla="*/ 165851 w 593384"/>
                <a:gd name="connsiteY160" fmla="*/ 256590 h 606580"/>
                <a:gd name="connsiteX161" fmla="*/ 175319 w 593384"/>
                <a:gd name="connsiteY161" fmla="*/ 259946 h 606580"/>
                <a:gd name="connsiteX162" fmla="*/ 190438 w 593384"/>
                <a:gd name="connsiteY162" fmla="*/ 244924 h 606580"/>
                <a:gd name="connsiteX163" fmla="*/ 190438 w 593384"/>
                <a:gd name="connsiteY163" fmla="*/ 206111 h 606580"/>
                <a:gd name="connsiteX164" fmla="*/ 206550 w 593384"/>
                <a:gd name="connsiteY164" fmla="*/ 190098 h 606580"/>
                <a:gd name="connsiteX165" fmla="*/ 456931 w 593384"/>
                <a:gd name="connsiteY165" fmla="*/ 190098 h 606580"/>
                <a:gd name="connsiteX166" fmla="*/ 473042 w 593384"/>
                <a:gd name="connsiteY166" fmla="*/ 206111 h 606580"/>
                <a:gd name="connsiteX167" fmla="*/ 473042 w 593384"/>
                <a:gd name="connsiteY167" fmla="*/ 229978 h 606580"/>
                <a:gd name="connsiteX168" fmla="*/ 479915 w 593384"/>
                <a:gd name="connsiteY168" fmla="*/ 244238 h 606580"/>
                <a:gd name="connsiteX169" fmla="*/ 524279 w 593384"/>
                <a:gd name="connsiteY169" fmla="*/ 279466 h 606580"/>
                <a:gd name="connsiteX170" fmla="*/ 533595 w 593384"/>
                <a:gd name="connsiteY170" fmla="*/ 282745 h 606580"/>
                <a:gd name="connsiteX171" fmla="*/ 548714 w 593384"/>
                <a:gd name="connsiteY171" fmla="*/ 267723 h 606580"/>
                <a:gd name="connsiteX172" fmla="*/ 548714 w 593384"/>
                <a:gd name="connsiteY172" fmla="*/ 129553 h 606580"/>
                <a:gd name="connsiteX173" fmla="*/ 533671 w 593384"/>
                <a:gd name="connsiteY173" fmla="*/ 114532 h 606580"/>
                <a:gd name="connsiteX174" fmla="*/ 206550 w 593384"/>
                <a:gd name="connsiteY174" fmla="*/ 114532 h 606580"/>
                <a:gd name="connsiteX175" fmla="*/ 190438 w 593384"/>
                <a:gd name="connsiteY175" fmla="*/ 98442 h 606580"/>
                <a:gd name="connsiteX176" fmla="*/ 190438 w 593384"/>
                <a:gd name="connsiteY176" fmla="*/ 60621 h 606580"/>
                <a:gd name="connsiteX177" fmla="*/ 174327 w 593384"/>
                <a:gd name="connsiteY177" fmla="*/ 44608 h 606580"/>
                <a:gd name="connsiteX178" fmla="*/ 174289 w 593384"/>
                <a:gd name="connsiteY178" fmla="*/ 44097 h 606580"/>
                <a:gd name="connsiteX179" fmla="*/ 190936 w 593384"/>
                <a:gd name="connsiteY179" fmla="*/ 60641 h 606580"/>
                <a:gd name="connsiteX180" fmla="*/ 190936 w 593384"/>
                <a:gd name="connsiteY180" fmla="*/ 98455 h 606580"/>
                <a:gd name="connsiteX181" fmla="*/ 206513 w 593384"/>
                <a:gd name="connsiteY181" fmla="*/ 114008 h 606580"/>
                <a:gd name="connsiteX182" fmla="*/ 533641 w 593384"/>
                <a:gd name="connsiteY182" fmla="*/ 114008 h 606580"/>
                <a:gd name="connsiteX183" fmla="*/ 549218 w 593384"/>
                <a:gd name="connsiteY183" fmla="*/ 129560 h 606580"/>
                <a:gd name="connsiteX184" fmla="*/ 549218 w 593384"/>
                <a:gd name="connsiteY184" fmla="*/ 267704 h 606580"/>
                <a:gd name="connsiteX185" fmla="*/ 533564 w 593384"/>
                <a:gd name="connsiteY185" fmla="*/ 283257 h 606580"/>
                <a:gd name="connsiteX186" fmla="*/ 523943 w 593384"/>
                <a:gd name="connsiteY186" fmla="*/ 279826 h 606580"/>
                <a:gd name="connsiteX187" fmla="*/ 479578 w 593384"/>
                <a:gd name="connsiteY187" fmla="*/ 244604 h 606580"/>
                <a:gd name="connsiteX188" fmla="*/ 472476 w 593384"/>
                <a:gd name="connsiteY188" fmla="*/ 229966 h 606580"/>
                <a:gd name="connsiteX189" fmla="*/ 472476 w 593384"/>
                <a:gd name="connsiteY189" fmla="*/ 206104 h 606580"/>
                <a:gd name="connsiteX190" fmla="*/ 456899 w 593384"/>
                <a:gd name="connsiteY190" fmla="*/ 190551 h 606580"/>
                <a:gd name="connsiteX191" fmla="*/ 206513 w 593384"/>
                <a:gd name="connsiteY191" fmla="*/ 190551 h 606580"/>
                <a:gd name="connsiteX192" fmla="*/ 190936 w 593384"/>
                <a:gd name="connsiteY192" fmla="*/ 206104 h 606580"/>
                <a:gd name="connsiteX193" fmla="*/ 190936 w 593384"/>
                <a:gd name="connsiteY193" fmla="*/ 244909 h 606580"/>
                <a:gd name="connsiteX194" fmla="*/ 175282 w 593384"/>
                <a:gd name="connsiteY194" fmla="*/ 260462 h 606580"/>
                <a:gd name="connsiteX195" fmla="*/ 165508 w 593384"/>
                <a:gd name="connsiteY195" fmla="*/ 256955 h 606580"/>
                <a:gd name="connsiteX196" fmla="*/ 49058 w 593384"/>
                <a:gd name="connsiteY196" fmla="*/ 162800 h 606580"/>
                <a:gd name="connsiteX197" fmla="*/ 48066 w 593384"/>
                <a:gd name="connsiteY197" fmla="*/ 161885 h 606580"/>
                <a:gd name="connsiteX198" fmla="*/ 48142 w 593384"/>
                <a:gd name="connsiteY198" fmla="*/ 142673 h 606580"/>
                <a:gd name="connsiteX199" fmla="*/ 49058 w 593384"/>
                <a:gd name="connsiteY199" fmla="*/ 141835 h 606580"/>
                <a:gd name="connsiteX200" fmla="*/ 163904 w 593384"/>
                <a:gd name="connsiteY200" fmla="*/ 47833 h 606580"/>
                <a:gd name="connsiteX201" fmla="*/ 174289 w 593384"/>
                <a:gd name="connsiteY201" fmla="*/ 44097 h 606580"/>
                <a:gd name="connsiteX202" fmla="*/ 174327 w 593384"/>
                <a:gd name="connsiteY202" fmla="*/ 43540 h 606580"/>
                <a:gd name="connsiteX203" fmla="*/ 163636 w 593384"/>
                <a:gd name="connsiteY203" fmla="*/ 47429 h 606580"/>
                <a:gd name="connsiteX204" fmla="*/ 48793 w 593384"/>
                <a:gd name="connsiteY204" fmla="*/ 141449 h 606580"/>
                <a:gd name="connsiteX205" fmla="*/ 47800 w 593384"/>
                <a:gd name="connsiteY205" fmla="*/ 142288 h 606580"/>
                <a:gd name="connsiteX206" fmla="*/ 47800 w 593384"/>
                <a:gd name="connsiteY206" fmla="*/ 162266 h 606580"/>
                <a:gd name="connsiteX207" fmla="*/ 48793 w 593384"/>
                <a:gd name="connsiteY207" fmla="*/ 163181 h 606580"/>
                <a:gd name="connsiteX208" fmla="*/ 165240 w 593384"/>
                <a:gd name="connsiteY208" fmla="*/ 257353 h 606580"/>
                <a:gd name="connsiteX209" fmla="*/ 175319 w 593384"/>
                <a:gd name="connsiteY209" fmla="*/ 261013 h 606580"/>
                <a:gd name="connsiteX210" fmla="*/ 191431 w 593384"/>
                <a:gd name="connsiteY210" fmla="*/ 244924 h 606580"/>
                <a:gd name="connsiteX211" fmla="*/ 191431 w 593384"/>
                <a:gd name="connsiteY211" fmla="*/ 206111 h 606580"/>
                <a:gd name="connsiteX212" fmla="*/ 206550 w 593384"/>
                <a:gd name="connsiteY212" fmla="*/ 191089 h 606580"/>
                <a:gd name="connsiteX213" fmla="*/ 456931 w 593384"/>
                <a:gd name="connsiteY213" fmla="*/ 191089 h 606580"/>
                <a:gd name="connsiteX214" fmla="*/ 472050 w 593384"/>
                <a:gd name="connsiteY214" fmla="*/ 206111 h 606580"/>
                <a:gd name="connsiteX215" fmla="*/ 472050 w 593384"/>
                <a:gd name="connsiteY215" fmla="*/ 229978 h 606580"/>
                <a:gd name="connsiteX216" fmla="*/ 479304 w 593384"/>
                <a:gd name="connsiteY216" fmla="*/ 245000 h 606580"/>
                <a:gd name="connsiteX217" fmla="*/ 523668 w 593384"/>
                <a:gd name="connsiteY217" fmla="*/ 280229 h 606580"/>
                <a:gd name="connsiteX218" fmla="*/ 533595 w 593384"/>
                <a:gd name="connsiteY218" fmla="*/ 283813 h 606580"/>
                <a:gd name="connsiteX219" fmla="*/ 549707 w 593384"/>
                <a:gd name="connsiteY219" fmla="*/ 267723 h 606580"/>
                <a:gd name="connsiteX220" fmla="*/ 549707 w 593384"/>
                <a:gd name="connsiteY220" fmla="*/ 129553 h 606580"/>
                <a:gd name="connsiteX221" fmla="*/ 533671 w 593384"/>
                <a:gd name="connsiteY221" fmla="*/ 113464 h 606580"/>
                <a:gd name="connsiteX222" fmla="*/ 206550 w 593384"/>
                <a:gd name="connsiteY222" fmla="*/ 113464 h 606580"/>
                <a:gd name="connsiteX223" fmla="*/ 191431 w 593384"/>
                <a:gd name="connsiteY223" fmla="*/ 98442 h 606580"/>
                <a:gd name="connsiteX224" fmla="*/ 191431 w 593384"/>
                <a:gd name="connsiteY224" fmla="*/ 60621 h 606580"/>
                <a:gd name="connsiteX225" fmla="*/ 174327 w 593384"/>
                <a:gd name="connsiteY225" fmla="*/ 43540 h 606580"/>
                <a:gd name="connsiteX226" fmla="*/ 174327 w 593384"/>
                <a:gd name="connsiteY226" fmla="*/ 991 h 606580"/>
                <a:gd name="connsiteX227" fmla="*/ 215408 w 593384"/>
                <a:gd name="connsiteY227" fmla="*/ 17309 h 606580"/>
                <a:gd name="connsiteX228" fmla="*/ 228999 w 593384"/>
                <a:gd name="connsiteY228" fmla="*/ 36449 h 606580"/>
                <a:gd name="connsiteX229" fmla="*/ 234039 w 593384"/>
                <a:gd name="connsiteY229" fmla="*/ 60621 h 606580"/>
                <a:gd name="connsiteX230" fmla="*/ 234039 w 593384"/>
                <a:gd name="connsiteY230" fmla="*/ 70915 h 606580"/>
                <a:gd name="connsiteX231" fmla="*/ 533671 w 593384"/>
                <a:gd name="connsiteY231" fmla="*/ 70915 h 606580"/>
                <a:gd name="connsiteX232" fmla="*/ 592315 w 593384"/>
                <a:gd name="connsiteY232" fmla="*/ 129553 h 606580"/>
                <a:gd name="connsiteX233" fmla="*/ 592315 w 593384"/>
                <a:gd name="connsiteY233" fmla="*/ 267723 h 606580"/>
                <a:gd name="connsiteX234" fmla="*/ 587352 w 593384"/>
                <a:gd name="connsiteY234" fmla="*/ 291438 h 606580"/>
                <a:gd name="connsiteX235" fmla="*/ 573989 w 593384"/>
                <a:gd name="connsiteY235" fmla="*/ 310272 h 606580"/>
                <a:gd name="connsiteX236" fmla="*/ 533595 w 593384"/>
                <a:gd name="connsiteY236" fmla="*/ 326285 h 606580"/>
                <a:gd name="connsiteX237" fmla="*/ 497095 w 593384"/>
                <a:gd name="connsiteY237" fmla="*/ 313551 h 606580"/>
                <a:gd name="connsiteX238" fmla="*/ 452731 w 593384"/>
                <a:gd name="connsiteY238" fmla="*/ 278323 h 606580"/>
                <a:gd name="connsiteX239" fmla="*/ 435550 w 593384"/>
                <a:gd name="connsiteY239" fmla="*/ 256819 h 606580"/>
                <a:gd name="connsiteX240" fmla="*/ 429594 w 593384"/>
                <a:gd name="connsiteY240" fmla="*/ 234096 h 606580"/>
                <a:gd name="connsiteX241" fmla="*/ 429518 w 593384"/>
                <a:gd name="connsiteY241" fmla="*/ 233638 h 606580"/>
                <a:gd name="connsiteX242" fmla="*/ 234039 w 593384"/>
                <a:gd name="connsiteY242" fmla="*/ 233638 h 606580"/>
                <a:gd name="connsiteX243" fmla="*/ 234039 w 593384"/>
                <a:gd name="connsiteY243" fmla="*/ 244924 h 606580"/>
                <a:gd name="connsiteX244" fmla="*/ 229076 w 593384"/>
                <a:gd name="connsiteY244" fmla="*/ 268638 h 606580"/>
                <a:gd name="connsiteX245" fmla="*/ 215713 w 593384"/>
                <a:gd name="connsiteY245" fmla="*/ 287473 h 606580"/>
                <a:gd name="connsiteX246" fmla="*/ 175319 w 593384"/>
                <a:gd name="connsiteY246" fmla="*/ 303562 h 606580"/>
                <a:gd name="connsiteX247" fmla="*/ 138438 w 593384"/>
                <a:gd name="connsiteY247" fmla="*/ 290447 h 606580"/>
                <a:gd name="connsiteX248" fmla="*/ 21991 w 593384"/>
                <a:gd name="connsiteY248" fmla="*/ 196275 h 606580"/>
                <a:gd name="connsiteX249" fmla="*/ 17562 w 593384"/>
                <a:gd name="connsiteY249" fmla="*/ 192309 h 606580"/>
                <a:gd name="connsiteX250" fmla="*/ 17714 w 593384"/>
                <a:gd name="connsiteY250" fmla="*/ 112168 h 606580"/>
                <a:gd name="connsiteX251" fmla="*/ 21762 w 593384"/>
                <a:gd name="connsiteY251" fmla="*/ 108508 h 606580"/>
                <a:gd name="connsiteX252" fmla="*/ 136605 w 593384"/>
                <a:gd name="connsiteY252" fmla="*/ 14564 h 606580"/>
                <a:gd name="connsiteX253" fmla="*/ 174327 w 593384"/>
                <a:gd name="connsiteY253" fmla="*/ 991 h 606580"/>
                <a:gd name="connsiteX254" fmla="*/ 174289 w 593384"/>
                <a:gd name="connsiteY254" fmla="*/ 565 h 606580"/>
                <a:gd name="connsiteX255" fmla="*/ 136262 w 593384"/>
                <a:gd name="connsiteY255" fmla="*/ 14135 h 606580"/>
                <a:gd name="connsiteX256" fmla="*/ 21416 w 593384"/>
                <a:gd name="connsiteY256" fmla="*/ 108137 h 606580"/>
                <a:gd name="connsiteX257" fmla="*/ 17293 w 593384"/>
                <a:gd name="connsiteY257" fmla="*/ 111797 h 606580"/>
                <a:gd name="connsiteX258" fmla="*/ 17216 w 593384"/>
                <a:gd name="connsiteY258" fmla="*/ 192686 h 606580"/>
                <a:gd name="connsiteX259" fmla="*/ 21645 w 593384"/>
                <a:gd name="connsiteY259" fmla="*/ 196650 h 606580"/>
                <a:gd name="connsiteX260" fmla="*/ 138095 w 593384"/>
                <a:gd name="connsiteY260" fmla="*/ 290805 h 606580"/>
                <a:gd name="connsiteX261" fmla="*/ 175282 w 593384"/>
                <a:gd name="connsiteY261" fmla="*/ 303994 h 606580"/>
                <a:gd name="connsiteX262" fmla="*/ 216058 w 593384"/>
                <a:gd name="connsiteY262" fmla="*/ 287831 h 606580"/>
                <a:gd name="connsiteX263" fmla="*/ 229498 w 593384"/>
                <a:gd name="connsiteY263" fmla="*/ 268848 h 606580"/>
                <a:gd name="connsiteX264" fmla="*/ 234538 w 593384"/>
                <a:gd name="connsiteY264" fmla="*/ 244909 h 606580"/>
                <a:gd name="connsiteX265" fmla="*/ 234538 w 593384"/>
                <a:gd name="connsiteY265" fmla="*/ 234159 h 606580"/>
                <a:gd name="connsiteX266" fmla="*/ 429027 w 593384"/>
                <a:gd name="connsiteY266" fmla="*/ 234159 h 606580"/>
                <a:gd name="connsiteX267" fmla="*/ 435060 w 593384"/>
                <a:gd name="connsiteY267" fmla="*/ 257031 h 606580"/>
                <a:gd name="connsiteX268" fmla="*/ 452393 w 593384"/>
                <a:gd name="connsiteY268" fmla="*/ 278683 h 606580"/>
                <a:gd name="connsiteX269" fmla="*/ 496759 w 593384"/>
                <a:gd name="connsiteY269" fmla="*/ 313905 h 606580"/>
                <a:gd name="connsiteX270" fmla="*/ 533564 w 593384"/>
                <a:gd name="connsiteY270" fmla="*/ 326789 h 606580"/>
                <a:gd name="connsiteX271" fmla="*/ 574341 w 593384"/>
                <a:gd name="connsiteY271" fmla="*/ 310550 h 606580"/>
                <a:gd name="connsiteX272" fmla="*/ 587780 w 593384"/>
                <a:gd name="connsiteY272" fmla="*/ 291567 h 606580"/>
                <a:gd name="connsiteX273" fmla="*/ 592820 w 593384"/>
                <a:gd name="connsiteY273" fmla="*/ 267704 h 606580"/>
                <a:gd name="connsiteX274" fmla="*/ 592820 w 593384"/>
                <a:gd name="connsiteY274" fmla="*/ 129560 h 606580"/>
                <a:gd name="connsiteX275" fmla="*/ 533641 w 593384"/>
                <a:gd name="connsiteY275" fmla="*/ 70476 h 606580"/>
                <a:gd name="connsiteX276" fmla="*/ 234538 w 593384"/>
                <a:gd name="connsiteY276" fmla="*/ 70476 h 606580"/>
                <a:gd name="connsiteX277" fmla="*/ 234538 w 593384"/>
                <a:gd name="connsiteY277" fmla="*/ 60641 h 606580"/>
                <a:gd name="connsiteX278" fmla="*/ 229421 w 593384"/>
                <a:gd name="connsiteY278" fmla="*/ 36321 h 606580"/>
                <a:gd name="connsiteX279" fmla="*/ 215753 w 593384"/>
                <a:gd name="connsiteY279" fmla="*/ 16956 h 606580"/>
                <a:gd name="connsiteX280" fmla="*/ 174289 w 593384"/>
                <a:gd name="connsiteY280" fmla="*/ 565 h 606580"/>
                <a:gd name="connsiteX281" fmla="*/ 174327 w 593384"/>
                <a:gd name="connsiteY281" fmla="*/ 0 h 606580"/>
                <a:gd name="connsiteX282" fmla="*/ 216095 w 593384"/>
                <a:gd name="connsiteY282" fmla="*/ 16623 h 606580"/>
                <a:gd name="connsiteX283" fmla="*/ 229916 w 593384"/>
                <a:gd name="connsiteY283" fmla="*/ 36068 h 606580"/>
                <a:gd name="connsiteX284" fmla="*/ 235108 w 593384"/>
                <a:gd name="connsiteY284" fmla="*/ 60621 h 606580"/>
                <a:gd name="connsiteX285" fmla="*/ 235108 w 593384"/>
                <a:gd name="connsiteY285" fmla="*/ 69924 h 606580"/>
                <a:gd name="connsiteX286" fmla="*/ 533671 w 593384"/>
                <a:gd name="connsiteY286" fmla="*/ 69924 h 606580"/>
                <a:gd name="connsiteX287" fmla="*/ 593384 w 593384"/>
                <a:gd name="connsiteY287" fmla="*/ 129553 h 606580"/>
                <a:gd name="connsiteX288" fmla="*/ 593384 w 593384"/>
                <a:gd name="connsiteY288" fmla="*/ 267723 h 606580"/>
                <a:gd name="connsiteX289" fmla="*/ 588268 w 593384"/>
                <a:gd name="connsiteY289" fmla="*/ 291819 h 606580"/>
                <a:gd name="connsiteX290" fmla="*/ 574752 w 593384"/>
                <a:gd name="connsiteY290" fmla="*/ 310959 h 606580"/>
                <a:gd name="connsiteX291" fmla="*/ 533595 w 593384"/>
                <a:gd name="connsiteY291" fmla="*/ 327353 h 606580"/>
                <a:gd name="connsiteX292" fmla="*/ 496485 w 593384"/>
                <a:gd name="connsiteY292" fmla="*/ 314314 h 606580"/>
                <a:gd name="connsiteX293" fmla="*/ 452120 w 593384"/>
                <a:gd name="connsiteY293" fmla="*/ 279085 h 606580"/>
                <a:gd name="connsiteX294" fmla="*/ 434634 w 593384"/>
                <a:gd name="connsiteY294" fmla="*/ 257277 h 606580"/>
                <a:gd name="connsiteX295" fmla="*/ 428602 w 593384"/>
                <a:gd name="connsiteY295" fmla="*/ 234630 h 606580"/>
                <a:gd name="connsiteX296" fmla="*/ 235108 w 593384"/>
                <a:gd name="connsiteY296" fmla="*/ 234630 h 606580"/>
                <a:gd name="connsiteX297" fmla="*/ 235108 w 593384"/>
                <a:gd name="connsiteY297" fmla="*/ 244924 h 606580"/>
                <a:gd name="connsiteX298" fmla="*/ 229992 w 593384"/>
                <a:gd name="connsiteY298" fmla="*/ 269020 h 606580"/>
                <a:gd name="connsiteX299" fmla="*/ 216400 w 593384"/>
                <a:gd name="connsiteY299" fmla="*/ 288235 h 606580"/>
                <a:gd name="connsiteX300" fmla="*/ 175319 w 593384"/>
                <a:gd name="connsiteY300" fmla="*/ 304553 h 606580"/>
                <a:gd name="connsiteX301" fmla="*/ 137827 w 593384"/>
                <a:gd name="connsiteY301" fmla="*/ 291209 h 606580"/>
                <a:gd name="connsiteX302" fmla="*/ 21380 w 593384"/>
                <a:gd name="connsiteY302" fmla="*/ 197037 h 606580"/>
                <a:gd name="connsiteX303" fmla="*/ 16875 w 593384"/>
                <a:gd name="connsiteY303" fmla="*/ 192996 h 606580"/>
                <a:gd name="connsiteX304" fmla="*/ 17027 w 593384"/>
                <a:gd name="connsiteY304" fmla="*/ 111405 h 606580"/>
                <a:gd name="connsiteX305" fmla="*/ 21151 w 593384"/>
                <a:gd name="connsiteY305" fmla="*/ 107745 h 606580"/>
                <a:gd name="connsiteX306" fmla="*/ 135994 w 593384"/>
                <a:gd name="connsiteY306" fmla="*/ 13725 h 606580"/>
                <a:gd name="connsiteX307" fmla="*/ 174327 w 593384"/>
                <a:gd name="connsiteY307"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593384" h="606580">
                  <a:moveTo>
                    <a:pt x="59789" y="323835"/>
                  </a:moveTo>
                  <a:cubicBezTo>
                    <a:pt x="52535" y="323835"/>
                    <a:pt x="44670" y="329554"/>
                    <a:pt x="44670" y="338857"/>
                  </a:cubicBezTo>
                  <a:lnTo>
                    <a:pt x="44670" y="477027"/>
                  </a:lnTo>
                  <a:cubicBezTo>
                    <a:pt x="44670" y="485338"/>
                    <a:pt x="51390" y="492048"/>
                    <a:pt x="59713" y="492048"/>
                  </a:cubicBezTo>
                  <a:lnTo>
                    <a:pt x="386834" y="492048"/>
                  </a:lnTo>
                  <a:cubicBezTo>
                    <a:pt x="395692" y="492048"/>
                    <a:pt x="402946" y="499292"/>
                    <a:pt x="402946" y="508138"/>
                  </a:cubicBezTo>
                  <a:lnTo>
                    <a:pt x="402946" y="545959"/>
                  </a:lnTo>
                  <a:cubicBezTo>
                    <a:pt x="402946" y="555872"/>
                    <a:pt x="411269" y="561972"/>
                    <a:pt x="419058" y="561972"/>
                  </a:cubicBezTo>
                  <a:cubicBezTo>
                    <a:pt x="422723" y="561972"/>
                    <a:pt x="426159" y="560752"/>
                    <a:pt x="429137" y="558388"/>
                  </a:cubicBezTo>
                  <a:lnTo>
                    <a:pt x="543981" y="464369"/>
                  </a:lnTo>
                  <a:cubicBezTo>
                    <a:pt x="544286" y="464140"/>
                    <a:pt x="544592" y="463835"/>
                    <a:pt x="544897" y="463606"/>
                  </a:cubicBezTo>
                  <a:cubicBezTo>
                    <a:pt x="550013" y="458497"/>
                    <a:pt x="550013" y="450109"/>
                    <a:pt x="544897" y="445000"/>
                  </a:cubicBezTo>
                  <a:cubicBezTo>
                    <a:pt x="544592" y="444695"/>
                    <a:pt x="544210" y="444390"/>
                    <a:pt x="543904" y="444162"/>
                  </a:cubicBezTo>
                  <a:lnTo>
                    <a:pt x="427533" y="349990"/>
                  </a:lnTo>
                  <a:cubicBezTo>
                    <a:pt x="424784" y="347778"/>
                    <a:pt x="421501" y="346634"/>
                    <a:pt x="418065" y="346634"/>
                  </a:cubicBezTo>
                  <a:cubicBezTo>
                    <a:pt x="410811" y="346634"/>
                    <a:pt x="402946" y="352353"/>
                    <a:pt x="402946" y="361656"/>
                  </a:cubicBezTo>
                  <a:lnTo>
                    <a:pt x="402946" y="400469"/>
                  </a:lnTo>
                  <a:cubicBezTo>
                    <a:pt x="402946" y="409314"/>
                    <a:pt x="395692" y="416482"/>
                    <a:pt x="386834" y="416482"/>
                  </a:cubicBezTo>
                  <a:lnTo>
                    <a:pt x="136453" y="416482"/>
                  </a:lnTo>
                  <a:cubicBezTo>
                    <a:pt x="127519" y="416482"/>
                    <a:pt x="120342" y="409314"/>
                    <a:pt x="120342" y="400469"/>
                  </a:cubicBezTo>
                  <a:lnTo>
                    <a:pt x="120342" y="376602"/>
                  </a:lnTo>
                  <a:cubicBezTo>
                    <a:pt x="120342" y="371035"/>
                    <a:pt x="117822" y="365850"/>
                    <a:pt x="113469" y="362342"/>
                  </a:cubicBezTo>
                  <a:lnTo>
                    <a:pt x="69105" y="327114"/>
                  </a:lnTo>
                  <a:cubicBezTo>
                    <a:pt x="66356" y="324979"/>
                    <a:pt x="63149" y="323835"/>
                    <a:pt x="59789" y="323835"/>
                  </a:cubicBezTo>
                  <a:close/>
                  <a:moveTo>
                    <a:pt x="59757" y="323324"/>
                  </a:moveTo>
                  <a:cubicBezTo>
                    <a:pt x="63040" y="323324"/>
                    <a:pt x="66401" y="324391"/>
                    <a:pt x="69379" y="326755"/>
                  </a:cubicBezTo>
                  <a:lnTo>
                    <a:pt x="113750" y="361977"/>
                  </a:lnTo>
                  <a:cubicBezTo>
                    <a:pt x="118255" y="365484"/>
                    <a:pt x="120852" y="370897"/>
                    <a:pt x="120852" y="376615"/>
                  </a:cubicBezTo>
                  <a:lnTo>
                    <a:pt x="120852" y="400477"/>
                  </a:lnTo>
                  <a:cubicBezTo>
                    <a:pt x="120852" y="409016"/>
                    <a:pt x="127802" y="416030"/>
                    <a:pt x="136431" y="416030"/>
                  </a:cubicBezTo>
                  <a:lnTo>
                    <a:pt x="386846" y="416030"/>
                  </a:lnTo>
                  <a:cubicBezTo>
                    <a:pt x="395476" y="416030"/>
                    <a:pt x="402425" y="409016"/>
                    <a:pt x="402425" y="400477"/>
                  </a:cubicBezTo>
                  <a:lnTo>
                    <a:pt x="402425" y="361672"/>
                  </a:lnTo>
                  <a:cubicBezTo>
                    <a:pt x="402425" y="352447"/>
                    <a:pt x="410062" y="346119"/>
                    <a:pt x="418081" y="346119"/>
                  </a:cubicBezTo>
                  <a:cubicBezTo>
                    <a:pt x="421441" y="346119"/>
                    <a:pt x="424878" y="347187"/>
                    <a:pt x="427856" y="349626"/>
                  </a:cubicBezTo>
                  <a:lnTo>
                    <a:pt x="544319" y="443781"/>
                  </a:lnTo>
                  <a:cubicBezTo>
                    <a:pt x="544625" y="444086"/>
                    <a:pt x="545007" y="444314"/>
                    <a:pt x="545312" y="444696"/>
                  </a:cubicBezTo>
                  <a:cubicBezTo>
                    <a:pt x="550582" y="449956"/>
                    <a:pt x="550582" y="458647"/>
                    <a:pt x="545236" y="463908"/>
                  </a:cubicBezTo>
                  <a:cubicBezTo>
                    <a:pt x="544930" y="464213"/>
                    <a:pt x="544625" y="464518"/>
                    <a:pt x="544319" y="464746"/>
                  </a:cubicBezTo>
                  <a:lnTo>
                    <a:pt x="429460" y="558748"/>
                  </a:lnTo>
                  <a:cubicBezTo>
                    <a:pt x="426252" y="561340"/>
                    <a:pt x="422587" y="562484"/>
                    <a:pt x="419074" y="562484"/>
                  </a:cubicBezTo>
                  <a:cubicBezTo>
                    <a:pt x="410520" y="562484"/>
                    <a:pt x="402425" y="555775"/>
                    <a:pt x="402425" y="545940"/>
                  </a:cubicBezTo>
                  <a:lnTo>
                    <a:pt x="402425" y="508126"/>
                  </a:lnTo>
                  <a:cubicBezTo>
                    <a:pt x="402425" y="499511"/>
                    <a:pt x="395476" y="492573"/>
                    <a:pt x="386846" y="492573"/>
                  </a:cubicBezTo>
                  <a:lnTo>
                    <a:pt x="59680" y="492573"/>
                  </a:lnTo>
                  <a:cubicBezTo>
                    <a:pt x="51127" y="492573"/>
                    <a:pt x="44101" y="485636"/>
                    <a:pt x="44101" y="477021"/>
                  </a:cubicBezTo>
                  <a:lnTo>
                    <a:pt x="44101" y="338877"/>
                  </a:lnTo>
                  <a:cubicBezTo>
                    <a:pt x="44101" y="329652"/>
                    <a:pt x="51738" y="323324"/>
                    <a:pt x="59757" y="323324"/>
                  </a:cubicBezTo>
                  <a:close/>
                  <a:moveTo>
                    <a:pt x="59789" y="322767"/>
                  </a:moveTo>
                  <a:cubicBezTo>
                    <a:pt x="52000" y="322767"/>
                    <a:pt x="43677" y="328944"/>
                    <a:pt x="43677" y="338857"/>
                  </a:cubicBezTo>
                  <a:lnTo>
                    <a:pt x="43677" y="477027"/>
                  </a:lnTo>
                  <a:cubicBezTo>
                    <a:pt x="43677" y="485872"/>
                    <a:pt x="50855" y="493116"/>
                    <a:pt x="59713" y="493116"/>
                  </a:cubicBezTo>
                  <a:lnTo>
                    <a:pt x="386834" y="493116"/>
                  </a:lnTo>
                  <a:cubicBezTo>
                    <a:pt x="395157" y="493116"/>
                    <a:pt x="401953" y="499826"/>
                    <a:pt x="401953" y="508138"/>
                  </a:cubicBezTo>
                  <a:lnTo>
                    <a:pt x="401953" y="545959"/>
                  </a:lnTo>
                  <a:cubicBezTo>
                    <a:pt x="401953" y="556482"/>
                    <a:pt x="410811" y="563040"/>
                    <a:pt x="419058" y="563040"/>
                  </a:cubicBezTo>
                  <a:cubicBezTo>
                    <a:pt x="422952" y="563040"/>
                    <a:pt x="426617" y="561667"/>
                    <a:pt x="429748" y="559151"/>
                  </a:cubicBezTo>
                  <a:lnTo>
                    <a:pt x="544592" y="465131"/>
                  </a:lnTo>
                  <a:cubicBezTo>
                    <a:pt x="544973" y="464902"/>
                    <a:pt x="545279" y="464597"/>
                    <a:pt x="545584" y="464292"/>
                  </a:cubicBezTo>
                  <a:cubicBezTo>
                    <a:pt x="551082" y="458802"/>
                    <a:pt x="551082" y="449804"/>
                    <a:pt x="545584" y="444314"/>
                  </a:cubicBezTo>
                  <a:cubicBezTo>
                    <a:pt x="545279" y="443933"/>
                    <a:pt x="544897" y="443628"/>
                    <a:pt x="544592" y="443399"/>
                  </a:cubicBezTo>
                  <a:lnTo>
                    <a:pt x="428144" y="349227"/>
                  </a:lnTo>
                  <a:cubicBezTo>
                    <a:pt x="425243" y="346863"/>
                    <a:pt x="421730" y="345567"/>
                    <a:pt x="418065" y="345567"/>
                  </a:cubicBezTo>
                  <a:cubicBezTo>
                    <a:pt x="410276" y="345567"/>
                    <a:pt x="401953" y="351743"/>
                    <a:pt x="401953" y="361656"/>
                  </a:cubicBezTo>
                  <a:lnTo>
                    <a:pt x="401953" y="400469"/>
                  </a:lnTo>
                  <a:cubicBezTo>
                    <a:pt x="401953" y="408704"/>
                    <a:pt x="395157" y="415491"/>
                    <a:pt x="386834" y="415491"/>
                  </a:cubicBezTo>
                  <a:lnTo>
                    <a:pt x="136453" y="415491"/>
                  </a:lnTo>
                  <a:cubicBezTo>
                    <a:pt x="128130" y="415491"/>
                    <a:pt x="121334" y="408704"/>
                    <a:pt x="121334" y="400469"/>
                  </a:cubicBezTo>
                  <a:lnTo>
                    <a:pt x="121334" y="376602"/>
                  </a:lnTo>
                  <a:cubicBezTo>
                    <a:pt x="121334" y="370730"/>
                    <a:pt x="118738" y="365240"/>
                    <a:pt x="114080" y="361580"/>
                  </a:cubicBezTo>
                  <a:lnTo>
                    <a:pt x="69716" y="326351"/>
                  </a:lnTo>
                  <a:cubicBezTo>
                    <a:pt x="66814" y="323987"/>
                    <a:pt x="63378" y="322767"/>
                    <a:pt x="59789" y="322767"/>
                  </a:cubicBezTo>
                  <a:close/>
                  <a:moveTo>
                    <a:pt x="59789" y="280218"/>
                  </a:moveTo>
                  <a:cubicBezTo>
                    <a:pt x="72923" y="280218"/>
                    <a:pt x="85904" y="284793"/>
                    <a:pt x="96289" y="293029"/>
                  </a:cubicBezTo>
                  <a:lnTo>
                    <a:pt x="140653" y="328258"/>
                  </a:lnTo>
                  <a:cubicBezTo>
                    <a:pt x="147831" y="334053"/>
                    <a:pt x="153787" y="341449"/>
                    <a:pt x="157834" y="349761"/>
                  </a:cubicBezTo>
                  <a:cubicBezTo>
                    <a:pt x="161194" y="356776"/>
                    <a:pt x="163255" y="364630"/>
                    <a:pt x="163790" y="372484"/>
                  </a:cubicBezTo>
                  <a:lnTo>
                    <a:pt x="163866" y="372942"/>
                  </a:lnTo>
                  <a:lnTo>
                    <a:pt x="359345" y="372942"/>
                  </a:lnTo>
                  <a:lnTo>
                    <a:pt x="359345" y="361656"/>
                  </a:lnTo>
                  <a:cubicBezTo>
                    <a:pt x="359345" y="353421"/>
                    <a:pt x="361025" y="345414"/>
                    <a:pt x="364308" y="337942"/>
                  </a:cubicBezTo>
                  <a:cubicBezTo>
                    <a:pt x="367439" y="330850"/>
                    <a:pt x="371944" y="324445"/>
                    <a:pt x="377671" y="319107"/>
                  </a:cubicBezTo>
                  <a:cubicBezTo>
                    <a:pt x="388667" y="308737"/>
                    <a:pt x="403022" y="303018"/>
                    <a:pt x="418065" y="303018"/>
                  </a:cubicBezTo>
                  <a:cubicBezTo>
                    <a:pt x="431428" y="303018"/>
                    <a:pt x="444485" y="307669"/>
                    <a:pt x="454946" y="316133"/>
                  </a:cubicBezTo>
                  <a:lnTo>
                    <a:pt x="571393" y="410305"/>
                  </a:lnTo>
                  <a:cubicBezTo>
                    <a:pt x="572386" y="411144"/>
                    <a:pt x="573990" y="412517"/>
                    <a:pt x="575822" y="414271"/>
                  </a:cubicBezTo>
                  <a:cubicBezTo>
                    <a:pt x="597890" y="436384"/>
                    <a:pt x="597814" y="472375"/>
                    <a:pt x="575670" y="494412"/>
                  </a:cubicBezTo>
                  <a:cubicBezTo>
                    <a:pt x="574066" y="496014"/>
                    <a:pt x="572539" y="497310"/>
                    <a:pt x="571623" y="498072"/>
                  </a:cubicBezTo>
                  <a:lnTo>
                    <a:pt x="456779" y="592016"/>
                  </a:lnTo>
                  <a:cubicBezTo>
                    <a:pt x="446089" y="600785"/>
                    <a:pt x="432726" y="605589"/>
                    <a:pt x="419058" y="605589"/>
                  </a:cubicBezTo>
                  <a:cubicBezTo>
                    <a:pt x="403709" y="605589"/>
                    <a:pt x="389125" y="599793"/>
                    <a:pt x="377976" y="589271"/>
                  </a:cubicBezTo>
                  <a:cubicBezTo>
                    <a:pt x="372173" y="583780"/>
                    <a:pt x="367592" y="577375"/>
                    <a:pt x="364385" y="570131"/>
                  </a:cubicBezTo>
                  <a:cubicBezTo>
                    <a:pt x="361025" y="562506"/>
                    <a:pt x="359345" y="554423"/>
                    <a:pt x="359345" y="545959"/>
                  </a:cubicBezTo>
                  <a:lnTo>
                    <a:pt x="359345" y="535665"/>
                  </a:lnTo>
                  <a:lnTo>
                    <a:pt x="59713" y="535665"/>
                  </a:lnTo>
                  <a:cubicBezTo>
                    <a:pt x="27336" y="535665"/>
                    <a:pt x="1069" y="509358"/>
                    <a:pt x="1069" y="477027"/>
                  </a:cubicBezTo>
                  <a:lnTo>
                    <a:pt x="1069" y="338857"/>
                  </a:lnTo>
                  <a:cubicBezTo>
                    <a:pt x="1069" y="330621"/>
                    <a:pt x="2749" y="322615"/>
                    <a:pt x="6032" y="315142"/>
                  </a:cubicBezTo>
                  <a:cubicBezTo>
                    <a:pt x="9163" y="308051"/>
                    <a:pt x="13668" y="301722"/>
                    <a:pt x="19395" y="296308"/>
                  </a:cubicBezTo>
                  <a:cubicBezTo>
                    <a:pt x="30314" y="285937"/>
                    <a:pt x="44746" y="280218"/>
                    <a:pt x="59789" y="280218"/>
                  </a:cubicBezTo>
                  <a:close/>
                  <a:moveTo>
                    <a:pt x="59757" y="279792"/>
                  </a:moveTo>
                  <a:cubicBezTo>
                    <a:pt x="44559" y="279792"/>
                    <a:pt x="30049" y="285510"/>
                    <a:pt x="18975" y="295955"/>
                  </a:cubicBezTo>
                  <a:cubicBezTo>
                    <a:pt x="13248" y="301367"/>
                    <a:pt x="8742" y="307771"/>
                    <a:pt x="5534" y="315014"/>
                  </a:cubicBezTo>
                  <a:cubicBezTo>
                    <a:pt x="2174" y="322562"/>
                    <a:pt x="494" y="330567"/>
                    <a:pt x="494" y="338877"/>
                  </a:cubicBezTo>
                  <a:lnTo>
                    <a:pt x="494" y="477021"/>
                  </a:lnTo>
                  <a:cubicBezTo>
                    <a:pt x="494" y="509574"/>
                    <a:pt x="27070" y="536105"/>
                    <a:pt x="59680" y="536105"/>
                  </a:cubicBezTo>
                  <a:lnTo>
                    <a:pt x="358818" y="536105"/>
                  </a:lnTo>
                  <a:lnTo>
                    <a:pt x="358818" y="545940"/>
                  </a:lnTo>
                  <a:cubicBezTo>
                    <a:pt x="358818" y="554403"/>
                    <a:pt x="360575" y="562636"/>
                    <a:pt x="363935" y="570260"/>
                  </a:cubicBezTo>
                  <a:cubicBezTo>
                    <a:pt x="367143" y="577579"/>
                    <a:pt x="371801" y="584059"/>
                    <a:pt x="377605" y="589625"/>
                  </a:cubicBezTo>
                  <a:cubicBezTo>
                    <a:pt x="388908" y="600222"/>
                    <a:pt x="403571" y="606016"/>
                    <a:pt x="419074" y="606016"/>
                  </a:cubicBezTo>
                  <a:cubicBezTo>
                    <a:pt x="432820" y="606016"/>
                    <a:pt x="446338" y="601213"/>
                    <a:pt x="457106" y="592446"/>
                  </a:cubicBezTo>
                  <a:lnTo>
                    <a:pt x="571965" y="498444"/>
                  </a:lnTo>
                  <a:cubicBezTo>
                    <a:pt x="572958" y="497681"/>
                    <a:pt x="574409" y="496385"/>
                    <a:pt x="576089" y="494784"/>
                  </a:cubicBezTo>
                  <a:cubicBezTo>
                    <a:pt x="598389" y="472523"/>
                    <a:pt x="598465" y="436233"/>
                    <a:pt x="576165" y="413895"/>
                  </a:cubicBezTo>
                  <a:cubicBezTo>
                    <a:pt x="574409" y="412142"/>
                    <a:pt x="572805" y="410770"/>
                    <a:pt x="571736" y="409931"/>
                  </a:cubicBezTo>
                  <a:lnTo>
                    <a:pt x="455273" y="315777"/>
                  </a:lnTo>
                  <a:cubicBezTo>
                    <a:pt x="444734" y="307238"/>
                    <a:pt x="431522" y="302587"/>
                    <a:pt x="418081" y="302587"/>
                  </a:cubicBezTo>
                  <a:cubicBezTo>
                    <a:pt x="402883" y="302587"/>
                    <a:pt x="388373" y="308305"/>
                    <a:pt x="377300" y="318750"/>
                  </a:cubicBezTo>
                  <a:cubicBezTo>
                    <a:pt x="371572" y="324163"/>
                    <a:pt x="367066" y="330567"/>
                    <a:pt x="363859" y="337733"/>
                  </a:cubicBezTo>
                  <a:cubicBezTo>
                    <a:pt x="360499" y="345281"/>
                    <a:pt x="358818" y="353362"/>
                    <a:pt x="358818" y="361672"/>
                  </a:cubicBezTo>
                  <a:lnTo>
                    <a:pt x="358818" y="372422"/>
                  </a:lnTo>
                  <a:lnTo>
                    <a:pt x="164306" y="372422"/>
                  </a:lnTo>
                  <a:cubicBezTo>
                    <a:pt x="163771" y="364569"/>
                    <a:pt x="161709" y="356717"/>
                    <a:pt x="158273" y="349550"/>
                  </a:cubicBezTo>
                  <a:cubicBezTo>
                    <a:pt x="154225" y="341164"/>
                    <a:pt x="148192" y="333693"/>
                    <a:pt x="140937" y="327898"/>
                  </a:cubicBezTo>
                  <a:lnTo>
                    <a:pt x="96566" y="292676"/>
                  </a:lnTo>
                  <a:cubicBezTo>
                    <a:pt x="86104" y="284366"/>
                    <a:pt x="73045" y="279792"/>
                    <a:pt x="59757" y="279792"/>
                  </a:cubicBezTo>
                  <a:close/>
                  <a:moveTo>
                    <a:pt x="59789" y="279227"/>
                  </a:moveTo>
                  <a:cubicBezTo>
                    <a:pt x="73152" y="279227"/>
                    <a:pt x="86362" y="283878"/>
                    <a:pt x="96899" y="292266"/>
                  </a:cubicBezTo>
                  <a:lnTo>
                    <a:pt x="141264" y="327495"/>
                  </a:lnTo>
                  <a:cubicBezTo>
                    <a:pt x="148594" y="333290"/>
                    <a:pt x="154627" y="340839"/>
                    <a:pt x="158750" y="349303"/>
                  </a:cubicBezTo>
                  <a:cubicBezTo>
                    <a:pt x="162110" y="356319"/>
                    <a:pt x="164172" y="364096"/>
                    <a:pt x="164782" y="371950"/>
                  </a:cubicBezTo>
                  <a:lnTo>
                    <a:pt x="358276" y="371950"/>
                  </a:lnTo>
                  <a:lnTo>
                    <a:pt x="358276" y="361656"/>
                  </a:lnTo>
                  <a:cubicBezTo>
                    <a:pt x="358276" y="353268"/>
                    <a:pt x="360032" y="345186"/>
                    <a:pt x="363392" y="337560"/>
                  </a:cubicBezTo>
                  <a:cubicBezTo>
                    <a:pt x="366599" y="330316"/>
                    <a:pt x="371180" y="323835"/>
                    <a:pt x="376984" y="318345"/>
                  </a:cubicBezTo>
                  <a:cubicBezTo>
                    <a:pt x="388132" y="307822"/>
                    <a:pt x="402717" y="302027"/>
                    <a:pt x="418065" y="302027"/>
                  </a:cubicBezTo>
                  <a:cubicBezTo>
                    <a:pt x="431657" y="302027"/>
                    <a:pt x="444943" y="306754"/>
                    <a:pt x="455557" y="315371"/>
                  </a:cubicBezTo>
                  <a:lnTo>
                    <a:pt x="572004" y="409543"/>
                  </a:lnTo>
                  <a:cubicBezTo>
                    <a:pt x="573073" y="410382"/>
                    <a:pt x="574677" y="411754"/>
                    <a:pt x="576510" y="413584"/>
                  </a:cubicBezTo>
                  <a:cubicBezTo>
                    <a:pt x="598959" y="436079"/>
                    <a:pt x="598959" y="472680"/>
                    <a:pt x="576357" y="495099"/>
                  </a:cubicBezTo>
                  <a:cubicBezTo>
                    <a:pt x="574753" y="496776"/>
                    <a:pt x="573226" y="498072"/>
                    <a:pt x="572233" y="498835"/>
                  </a:cubicBezTo>
                  <a:lnTo>
                    <a:pt x="457390" y="592855"/>
                  </a:lnTo>
                  <a:cubicBezTo>
                    <a:pt x="446547" y="601700"/>
                    <a:pt x="432955" y="606580"/>
                    <a:pt x="419058" y="606580"/>
                  </a:cubicBezTo>
                  <a:cubicBezTo>
                    <a:pt x="403480" y="606580"/>
                    <a:pt x="388590" y="600709"/>
                    <a:pt x="377289" y="589957"/>
                  </a:cubicBezTo>
                  <a:cubicBezTo>
                    <a:pt x="371333" y="584467"/>
                    <a:pt x="366752" y="577909"/>
                    <a:pt x="363468" y="570512"/>
                  </a:cubicBezTo>
                  <a:cubicBezTo>
                    <a:pt x="360032" y="562811"/>
                    <a:pt x="358276" y="554499"/>
                    <a:pt x="358276" y="545959"/>
                  </a:cubicBezTo>
                  <a:lnTo>
                    <a:pt x="358276" y="536656"/>
                  </a:lnTo>
                  <a:lnTo>
                    <a:pt x="59713" y="536656"/>
                  </a:lnTo>
                  <a:cubicBezTo>
                    <a:pt x="26802" y="536656"/>
                    <a:pt x="0" y="509892"/>
                    <a:pt x="0" y="477027"/>
                  </a:cubicBezTo>
                  <a:lnTo>
                    <a:pt x="0" y="338857"/>
                  </a:lnTo>
                  <a:cubicBezTo>
                    <a:pt x="0" y="330469"/>
                    <a:pt x="1756" y="322386"/>
                    <a:pt x="5116" y="314761"/>
                  </a:cubicBezTo>
                  <a:cubicBezTo>
                    <a:pt x="8323" y="307517"/>
                    <a:pt x="12905" y="301035"/>
                    <a:pt x="18632" y="295621"/>
                  </a:cubicBezTo>
                  <a:cubicBezTo>
                    <a:pt x="29856" y="285022"/>
                    <a:pt x="44441" y="279227"/>
                    <a:pt x="59789" y="279227"/>
                  </a:cubicBezTo>
                  <a:close/>
                  <a:moveTo>
                    <a:pt x="174327" y="44608"/>
                  </a:moveTo>
                  <a:cubicBezTo>
                    <a:pt x="170661" y="44608"/>
                    <a:pt x="167225" y="45828"/>
                    <a:pt x="164247" y="48192"/>
                  </a:cubicBezTo>
                  <a:lnTo>
                    <a:pt x="49403" y="142211"/>
                  </a:lnTo>
                  <a:cubicBezTo>
                    <a:pt x="49098" y="142440"/>
                    <a:pt x="48793" y="142745"/>
                    <a:pt x="48487" y="142974"/>
                  </a:cubicBezTo>
                  <a:cubicBezTo>
                    <a:pt x="43371" y="148083"/>
                    <a:pt x="43371" y="156394"/>
                    <a:pt x="48487" y="161580"/>
                  </a:cubicBezTo>
                  <a:cubicBezTo>
                    <a:pt x="48793" y="161885"/>
                    <a:pt x="49098" y="162113"/>
                    <a:pt x="49480" y="162418"/>
                  </a:cubicBezTo>
                  <a:lnTo>
                    <a:pt x="165851" y="256590"/>
                  </a:lnTo>
                  <a:cubicBezTo>
                    <a:pt x="168600" y="258802"/>
                    <a:pt x="171883" y="259946"/>
                    <a:pt x="175319" y="259946"/>
                  </a:cubicBezTo>
                  <a:cubicBezTo>
                    <a:pt x="182573" y="259946"/>
                    <a:pt x="190438" y="254227"/>
                    <a:pt x="190438" y="244924"/>
                  </a:cubicBezTo>
                  <a:lnTo>
                    <a:pt x="190438" y="206111"/>
                  </a:lnTo>
                  <a:cubicBezTo>
                    <a:pt x="190438" y="197266"/>
                    <a:pt x="197616" y="190098"/>
                    <a:pt x="206550" y="190098"/>
                  </a:cubicBezTo>
                  <a:lnTo>
                    <a:pt x="456931" y="190098"/>
                  </a:lnTo>
                  <a:cubicBezTo>
                    <a:pt x="465788" y="190098"/>
                    <a:pt x="473042" y="197266"/>
                    <a:pt x="473042" y="206111"/>
                  </a:cubicBezTo>
                  <a:lnTo>
                    <a:pt x="473042" y="229978"/>
                  </a:lnTo>
                  <a:cubicBezTo>
                    <a:pt x="473042" y="235545"/>
                    <a:pt x="475562" y="240730"/>
                    <a:pt x="479915" y="244238"/>
                  </a:cubicBezTo>
                  <a:lnTo>
                    <a:pt x="524279" y="279466"/>
                  </a:lnTo>
                  <a:cubicBezTo>
                    <a:pt x="526952" y="281601"/>
                    <a:pt x="530235" y="282745"/>
                    <a:pt x="533595" y="282745"/>
                  </a:cubicBezTo>
                  <a:cubicBezTo>
                    <a:pt x="540849" y="282745"/>
                    <a:pt x="548714" y="277026"/>
                    <a:pt x="548714" y="267723"/>
                  </a:cubicBezTo>
                  <a:lnTo>
                    <a:pt x="548714" y="129553"/>
                  </a:lnTo>
                  <a:cubicBezTo>
                    <a:pt x="548714" y="121242"/>
                    <a:pt x="541995" y="114532"/>
                    <a:pt x="533671" y="114532"/>
                  </a:cubicBezTo>
                  <a:lnTo>
                    <a:pt x="206550" y="114532"/>
                  </a:lnTo>
                  <a:cubicBezTo>
                    <a:pt x="197616" y="114532"/>
                    <a:pt x="190438" y="107288"/>
                    <a:pt x="190438" y="98442"/>
                  </a:cubicBezTo>
                  <a:lnTo>
                    <a:pt x="190438" y="60621"/>
                  </a:lnTo>
                  <a:cubicBezTo>
                    <a:pt x="190438" y="50708"/>
                    <a:pt x="182115" y="44608"/>
                    <a:pt x="174327" y="44608"/>
                  </a:cubicBezTo>
                  <a:close/>
                  <a:moveTo>
                    <a:pt x="174289" y="44097"/>
                  </a:moveTo>
                  <a:cubicBezTo>
                    <a:pt x="182842" y="44097"/>
                    <a:pt x="190936" y="50806"/>
                    <a:pt x="190936" y="60641"/>
                  </a:cubicBezTo>
                  <a:lnTo>
                    <a:pt x="190936" y="98455"/>
                  </a:lnTo>
                  <a:cubicBezTo>
                    <a:pt x="190936" y="107070"/>
                    <a:pt x="197885" y="114008"/>
                    <a:pt x="206513" y="114008"/>
                  </a:cubicBezTo>
                  <a:lnTo>
                    <a:pt x="533641" y="114008"/>
                  </a:lnTo>
                  <a:cubicBezTo>
                    <a:pt x="542193" y="114008"/>
                    <a:pt x="549218" y="120945"/>
                    <a:pt x="549218" y="129560"/>
                  </a:cubicBezTo>
                  <a:lnTo>
                    <a:pt x="549218" y="267704"/>
                  </a:lnTo>
                  <a:cubicBezTo>
                    <a:pt x="549218" y="276929"/>
                    <a:pt x="541582" y="283257"/>
                    <a:pt x="533564" y="283257"/>
                  </a:cubicBezTo>
                  <a:cubicBezTo>
                    <a:pt x="530281" y="283257"/>
                    <a:pt x="526845" y="282190"/>
                    <a:pt x="523943" y="279826"/>
                  </a:cubicBezTo>
                  <a:lnTo>
                    <a:pt x="479578" y="244604"/>
                  </a:lnTo>
                  <a:cubicBezTo>
                    <a:pt x="475072" y="241021"/>
                    <a:pt x="472476" y="235684"/>
                    <a:pt x="472476" y="229966"/>
                  </a:cubicBezTo>
                  <a:lnTo>
                    <a:pt x="472476" y="206104"/>
                  </a:lnTo>
                  <a:cubicBezTo>
                    <a:pt x="472476" y="197565"/>
                    <a:pt x="465527" y="190551"/>
                    <a:pt x="456899" y="190551"/>
                  </a:cubicBezTo>
                  <a:lnTo>
                    <a:pt x="206513" y="190551"/>
                  </a:lnTo>
                  <a:cubicBezTo>
                    <a:pt x="197885" y="190551"/>
                    <a:pt x="190936" y="197565"/>
                    <a:pt x="190936" y="206104"/>
                  </a:cubicBezTo>
                  <a:lnTo>
                    <a:pt x="190936" y="244909"/>
                  </a:lnTo>
                  <a:cubicBezTo>
                    <a:pt x="190936" y="254134"/>
                    <a:pt x="183300" y="260462"/>
                    <a:pt x="175282" y="260462"/>
                  </a:cubicBezTo>
                  <a:cubicBezTo>
                    <a:pt x="171922" y="260462"/>
                    <a:pt x="168486" y="259394"/>
                    <a:pt x="165508" y="256955"/>
                  </a:cubicBezTo>
                  <a:lnTo>
                    <a:pt x="49058" y="162800"/>
                  </a:lnTo>
                  <a:cubicBezTo>
                    <a:pt x="48753" y="162495"/>
                    <a:pt x="48371" y="162190"/>
                    <a:pt x="48066" y="161885"/>
                  </a:cubicBezTo>
                  <a:cubicBezTo>
                    <a:pt x="42797" y="156625"/>
                    <a:pt x="42797" y="147934"/>
                    <a:pt x="48142" y="142673"/>
                  </a:cubicBezTo>
                  <a:cubicBezTo>
                    <a:pt x="48448" y="142368"/>
                    <a:pt x="48753" y="142063"/>
                    <a:pt x="49058" y="141835"/>
                  </a:cubicBezTo>
                  <a:lnTo>
                    <a:pt x="163904" y="47833"/>
                  </a:lnTo>
                  <a:cubicBezTo>
                    <a:pt x="167111" y="45241"/>
                    <a:pt x="170777" y="44097"/>
                    <a:pt x="174289" y="44097"/>
                  </a:cubicBezTo>
                  <a:close/>
                  <a:moveTo>
                    <a:pt x="174327" y="43540"/>
                  </a:moveTo>
                  <a:cubicBezTo>
                    <a:pt x="170432" y="43540"/>
                    <a:pt x="166767" y="44913"/>
                    <a:pt x="163636" y="47429"/>
                  </a:cubicBezTo>
                  <a:lnTo>
                    <a:pt x="48793" y="141449"/>
                  </a:lnTo>
                  <a:cubicBezTo>
                    <a:pt x="48411" y="141678"/>
                    <a:pt x="48105" y="141983"/>
                    <a:pt x="47800" y="142288"/>
                  </a:cubicBezTo>
                  <a:cubicBezTo>
                    <a:pt x="42302" y="147778"/>
                    <a:pt x="42226" y="156776"/>
                    <a:pt x="47800" y="162266"/>
                  </a:cubicBezTo>
                  <a:cubicBezTo>
                    <a:pt x="48105" y="162647"/>
                    <a:pt x="48487" y="162876"/>
                    <a:pt x="48793" y="163181"/>
                  </a:cubicBezTo>
                  <a:lnTo>
                    <a:pt x="165240" y="257353"/>
                  </a:lnTo>
                  <a:cubicBezTo>
                    <a:pt x="168141" y="259717"/>
                    <a:pt x="171654" y="261013"/>
                    <a:pt x="175319" y="261013"/>
                  </a:cubicBezTo>
                  <a:cubicBezTo>
                    <a:pt x="183031" y="261013"/>
                    <a:pt x="191431" y="254837"/>
                    <a:pt x="191431" y="244924"/>
                  </a:cubicBezTo>
                  <a:lnTo>
                    <a:pt x="191431" y="206111"/>
                  </a:lnTo>
                  <a:cubicBezTo>
                    <a:pt x="191431" y="197876"/>
                    <a:pt x="198227" y="191089"/>
                    <a:pt x="206550" y="191089"/>
                  </a:cubicBezTo>
                  <a:lnTo>
                    <a:pt x="456931" y="191089"/>
                  </a:lnTo>
                  <a:cubicBezTo>
                    <a:pt x="465254" y="191089"/>
                    <a:pt x="472050" y="197876"/>
                    <a:pt x="472050" y="206111"/>
                  </a:cubicBezTo>
                  <a:lnTo>
                    <a:pt x="472050" y="229978"/>
                  </a:lnTo>
                  <a:cubicBezTo>
                    <a:pt x="472050" y="235850"/>
                    <a:pt x="474646" y="241340"/>
                    <a:pt x="479304" y="245000"/>
                  </a:cubicBezTo>
                  <a:lnTo>
                    <a:pt x="523668" y="280229"/>
                  </a:lnTo>
                  <a:cubicBezTo>
                    <a:pt x="526570" y="282593"/>
                    <a:pt x="530006" y="283813"/>
                    <a:pt x="533595" y="283813"/>
                  </a:cubicBezTo>
                  <a:cubicBezTo>
                    <a:pt x="541384" y="283813"/>
                    <a:pt x="549707" y="277636"/>
                    <a:pt x="549707" y="267723"/>
                  </a:cubicBezTo>
                  <a:lnTo>
                    <a:pt x="549707" y="129553"/>
                  </a:lnTo>
                  <a:cubicBezTo>
                    <a:pt x="549707" y="120708"/>
                    <a:pt x="542529" y="113464"/>
                    <a:pt x="533671" y="113464"/>
                  </a:cubicBezTo>
                  <a:lnTo>
                    <a:pt x="206550" y="113464"/>
                  </a:lnTo>
                  <a:cubicBezTo>
                    <a:pt x="198227" y="113464"/>
                    <a:pt x="191431" y="106754"/>
                    <a:pt x="191431" y="98442"/>
                  </a:cubicBezTo>
                  <a:lnTo>
                    <a:pt x="191431" y="60621"/>
                  </a:lnTo>
                  <a:cubicBezTo>
                    <a:pt x="191431" y="50098"/>
                    <a:pt x="182573" y="43540"/>
                    <a:pt x="174327" y="43540"/>
                  </a:cubicBezTo>
                  <a:close/>
                  <a:moveTo>
                    <a:pt x="174327" y="991"/>
                  </a:moveTo>
                  <a:cubicBezTo>
                    <a:pt x="189675" y="991"/>
                    <a:pt x="204259" y="6786"/>
                    <a:pt x="215408" y="17309"/>
                  </a:cubicBezTo>
                  <a:cubicBezTo>
                    <a:pt x="221211" y="22800"/>
                    <a:pt x="225792" y="29205"/>
                    <a:pt x="228999" y="36449"/>
                  </a:cubicBezTo>
                  <a:cubicBezTo>
                    <a:pt x="232359" y="44074"/>
                    <a:pt x="234039" y="52157"/>
                    <a:pt x="234039" y="60621"/>
                  </a:cubicBezTo>
                  <a:lnTo>
                    <a:pt x="234039" y="70915"/>
                  </a:lnTo>
                  <a:lnTo>
                    <a:pt x="533671" y="70915"/>
                  </a:lnTo>
                  <a:cubicBezTo>
                    <a:pt x="565971" y="70915"/>
                    <a:pt x="592315" y="97222"/>
                    <a:pt x="592315" y="129553"/>
                  </a:cubicBezTo>
                  <a:lnTo>
                    <a:pt x="592315" y="267723"/>
                  </a:lnTo>
                  <a:cubicBezTo>
                    <a:pt x="592315" y="275959"/>
                    <a:pt x="590635" y="283965"/>
                    <a:pt x="587352" y="291438"/>
                  </a:cubicBezTo>
                  <a:cubicBezTo>
                    <a:pt x="584221" y="298529"/>
                    <a:pt x="579716" y="304858"/>
                    <a:pt x="573989" y="310272"/>
                  </a:cubicBezTo>
                  <a:cubicBezTo>
                    <a:pt x="562993" y="320643"/>
                    <a:pt x="548638" y="326285"/>
                    <a:pt x="533595" y="326285"/>
                  </a:cubicBezTo>
                  <a:cubicBezTo>
                    <a:pt x="520461" y="326285"/>
                    <a:pt x="507480" y="321787"/>
                    <a:pt x="497095" y="313551"/>
                  </a:cubicBezTo>
                  <a:lnTo>
                    <a:pt x="452731" y="278323"/>
                  </a:lnTo>
                  <a:cubicBezTo>
                    <a:pt x="445477" y="272527"/>
                    <a:pt x="439597" y="265131"/>
                    <a:pt x="435550" y="256819"/>
                  </a:cubicBezTo>
                  <a:cubicBezTo>
                    <a:pt x="432190" y="249804"/>
                    <a:pt x="430129" y="241950"/>
                    <a:pt x="429594" y="234096"/>
                  </a:cubicBezTo>
                  <a:lnTo>
                    <a:pt x="429518" y="233638"/>
                  </a:lnTo>
                  <a:lnTo>
                    <a:pt x="234039" y="233638"/>
                  </a:lnTo>
                  <a:lnTo>
                    <a:pt x="234039" y="244924"/>
                  </a:lnTo>
                  <a:cubicBezTo>
                    <a:pt x="234039" y="253159"/>
                    <a:pt x="232359" y="261166"/>
                    <a:pt x="229076" y="268638"/>
                  </a:cubicBezTo>
                  <a:cubicBezTo>
                    <a:pt x="225945" y="275730"/>
                    <a:pt x="221440" y="282059"/>
                    <a:pt x="215713" y="287473"/>
                  </a:cubicBezTo>
                  <a:cubicBezTo>
                    <a:pt x="204717" y="297843"/>
                    <a:pt x="190362" y="303562"/>
                    <a:pt x="175319" y="303562"/>
                  </a:cubicBezTo>
                  <a:cubicBezTo>
                    <a:pt x="161956" y="303562"/>
                    <a:pt x="148899" y="298911"/>
                    <a:pt x="138438" y="290447"/>
                  </a:cubicBezTo>
                  <a:lnTo>
                    <a:pt x="21991" y="196275"/>
                  </a:lnTo>
                  <a:cubicBezTo>
                    <a:pt x="20922" y="195436"/>
                    <a:pt x="19394" y="194063"/>
                    <a:pt x="17562" y="192309"/>
                  </a:cubicBezTo>
                  <a:cubicBezTo>
                    <a:pt x="-4506" y="170196"/>
                    <a:pt x="-4430" y="134205"/>
                    <a:pt x="17714" y="112168"/>
                  </a:cubicBezTo>
                  <a:cubicBezTo>
                    <a:pt x="19394" y="110490"/>
                    <a:pt x="20845" y="109270"/>
                    <a:pt x="21762" y="108508"/>
                  </a:cubicBezTo>
                  <a:lnTo>
                    <a:pt x="136605" y="14564"/>
                  </a:lnTo>
                  <a:cubicBezTo>
                    <a:pt x="147296" y="5795"/>
                    <a:pt x="160658" y="991"/>
                    <a:pt x="174327" y="991"/>
                  </a:cubicBezTo>
                  <a:close/>
                  <a:moveTo>
                    <a:pt x="174289" y="565"/>
                  </a:moveTo>
                  <a:cubicBezTo>
                    <a:pt x="160544" y="565"/>
                    <a:pt x="147029" y="5368"/>
                    <a:pt x="136262" y="14135"/>
                  </a:cubicBezTo>
                  <a:lnTo>
                    <a:pt x="21416" y="108137"/>
                  </a:lnTo>
                  <a:cubicBezTo>
                    <a:pt x="20423" y="108900"/>
                    <a:pt x="18973" y="110120"/>
                    <a:pt x="17293" y="111797"/>
                  </a:cubicBezTo>
                  <a:cubicBezTo>
                    <a:pt x="-5005" y="134058"/>
                    <a:pt x="-5081" y="170348"/>
                    <a:pt x="17216" y="192686"/>
                  </a:cubicBezTo>
                  <a:cubicBezTo>
                    <a:pt x="18973" y="194439"/>
                    <a:pt x="20576" y="195811"/>
                    <a:pt x="21645" y="196650"/>
                  </a:cubicBezTo>
                  <a:lnTo>
                    <a:pt x="138095" y="290805"/>
                  </a:lnTo>
                  <a:cubicBezTo>
                    <a:pt x="148632" y="299343"/>
                    <a:pt x="161843" y="303994"/>
                    <a:pt x="175282" y="303994"/>
                  </a:cubicBezTo>
                  <a:cubicBezTo>
                    <a:pt x="190478" y="303994"/>
                    <a:pt x="204986" y="298276"/>
                    <a:pt x="216058" y="287831"/>
                  </a:cubicBezTo>
                  <a:cubicBezTo>
                    <a:pt x="221785" y="282418"/>
                    <a:pt x="226291" y="276014"/>
                    <a:pt x="229498" y="268848"/>
                  </a:cubicBezTo>
                  <a:cubicBezTo>
                    <a:pt x="232858" y="261300"/>
                    <a:pt x="234538" y="253219"/>
                    <a:pt x="234538" y="244909"/>
                  </a:cubicBezTo>
                  <a:lnTo>
                    <a:pt x="234538" y="234159"/>
                  </a:lnTo>
                  <a:lnTo>
                    <a:pt x="429027" y="234159"/>
                  </a:lnTo>
                  <a:cubicBezTo>
                    <a:pt x="429562" y="242012"/>
                    <a:pt x="431623" y="249864"/>
                    <a:pt x="435060" y="257031"/>
                  </a:cubicBezTo>
                  <a:cubicBezTo>
                    <a:pt x="439107" y="265417"/>
                    <a:pt x="445139" y="272888"/>
                    <a:pt x="452393" y="278683"/>
                  </a:cubicBezTo>
                  <a:lnTo>
                    <a:pt x="496759" y="313905"/>
                  </a:lnTo>
                  <a:cubicBezTo>
                    <a:pt x="507220" y="322215"/>
                    <a:pt x="520278" y="326789"/>
                    <a:pt x="533564" y="326789"/>
                  </a:cubicBezTo>
                  <a:cubicBezTo>
                    <a:pt x="548760" y="326789"/>
                    <a:pt x="563269" y="321071"/>
                    <a:pt x="574341" y="310550"/>
                  </a:cubicBezTo>
                  <a:cubicBezTo>
                    <a:pt x="580068" y="305137"/>
                    <a:pt x="584573" y="298810"/>
                    <a:pt x="587780" y="291567"/>
                  </a:cubicBezTo>
                  <a:cubicBezTo>
                    <a:pt x="591140" y="284019"/>
                    <a:pt x="592820" y="276014"/>
                    <a:pt x="592820" y="267704"/>
                  </a:cubicBezTo>
                  <a:lnTo>
                    <a:pt x="592820" y="129560"/>
                  </a:lnTo>
                  <a:cubicBezTo>
                    <a:pt x="592820" y="97007"/>
                    <a:pt x="566247" y="70476"/>
                    <a:pt x="533641" y="70476"/>
                  </a:cubicBezTo>
                  <a:lnTo>
                    <a:pt x="234538" y="70476"/>
                  </a:lnTo>
                  <a:lnTo>
                    <a:pt x="234538" y="60641"/>
                  </a:lnTo>
                  <a:cubicBezTo>
                    <a:pt x="234538" y="52102"/>
                    <a:pt x="232781" y="43945"/>
                    <a:pt x="229421" y="36321"/>
                  </a:cubicBezTo>
                  <a:cubicBezTo>
                    <a:pt x="226138" y="29002"/>
                    <a:pt x="221556" y="22522"/>
                    <a:pt x="215753" y="16956"/>
                  </a:cubicBezTo>
                  <a:cubicBezTo>
                    <a:pt x="204452" y="6359"/>
                    <a:pt x="189790" y="565"/>
                    <a:pt x="174289" y="565"/>
                  </a:cubicBezTo>
                  <a:close/>
                  <a:moveTo>
                    <a:pt x="174327" y="0"/>
                  </a:moveTo>
                  <a:cubicBezTo>
                    <a:pt x="189904" y="0"/>
                    <a:pt x="204794" y="5871"/>
                    <a:pt x="216095" y="16623"/>
                  </a:cubicBezTo>
                  <a:cubicBezTo>
                    <a:pt x="221974" y="22113"/>
                    <a:pt x="226632" y="28671"/>
                    <a:pt x="229916" y="36068"/>
                  </a:cubicBezTo>
                  <a:cubicBezTo>
                    <a:pt x="233352" y="43769"/>
                    <a:pt x="235108" y="52081"/>
                    <a:pt x="235108" y="60621"/>
                  </a:cubicBezTo>
                  <a:lnTo>
                    <a:pt x="235108" y="69924"/>
                  </a:lnTo>
                  <a:lnTo>
                    <a:pt x="533671" y="69924"/>
                  </a:lnTo>
                  <a:cubicBezTo>
                    <a:pt x="566582" y="69924"/>
                    <a:pt x="593384" y="96688"/>
                    <a:pt x="593384" y="129553"/>
                  </a:cubicBezTo>
                  <a:lnTo>
                    <a:pt x="593384" y="267723"/>
                  </a:lnTo>
                  <a:cubicBezTo>
                    <a:pt x="593384" y="276111"/>
                    <a:pt x="591628" y="284194"/>
                    <a:pt x="588268" y="291819"/>
                  </a:cubicBezTo>
                  <a:cubicBezTo>
                    <a:pt x="585061" y="299063"/>
                    <a:pt x="580479" y="305545"/>
                    <a:pt x="574752" y="310959"/>
                  </a:cubicBezTo>
                  <a:cubicBezTo>
                    <a:pt x="563528" y="321558"/>
                    <a:pt x="548943" y="327353"/>
                    <a:pt x="533595" y="327353"/>
                  </a:cubicBezTo>
                  <a:cubicBezTo>
                    <a:pt x="520232" y="327353"/>
                    <a:pt x="507022" y="322702"/>
                    <a:pt x="496485" y="314314"/>
                  </a:cubicBezTo>
                  <a:lnTo>
                    <a:pt x="452120" y="279085"/>
                  </a:lnTo>
                  <a:cubicBezTo>
                    <a:pt x="444790" y="273290"/>
                    <a:pt x="438757" y="265665"/>
                    <a:pt x="434634" y="257277"/>
                  </a:cubicBezTo>
                  <a:cubicBezTo>
                    <a:pt x="431274" y="250261"/>
                    <a:pt x="429136" y="242407"/>
                    <a:pt x="428602" y="234630"/>
                  </a:cubicBezTo>
                  <a:lnTo>
                    <a:pt x="235108" y="234630"/>
                  </a:lnTo>
                  <a:lnTo>
                    <a:pt x="235108" y="244924"/>
                  </a:lnTo>
                  <a:cubicBezTo>
                    <a:pt x="235108" y="253312"/>
                    <a:pt x="233352" y="261394"/>
                    <a:pt x="229992" y="269020"/>
                  </a:cubicBezTo>
                  <a:cubicBezTo>
                    <a:pt x="226785" y="276264"/>
                    <a:pt x="222204" y="282745"/>
                    <a:pt x="216400" y="288235"/>
                  </a:cubicBezTo>
                  <a:cubicBezTo>
                    <a:pt x="205252" y="298758"/>
                    <a:pt x="190667" y="304553"/>
                    <a:pt x="175319" y="304553"/>
                  </a:cubicBezTo>
                  <a:cubicBezTo>
                    <a:pt x="161727" y="304553"/>
                    <a:pt x="148441" y="299826"/>
                    <a:pt x="137827" y="291209"/>
                  </a:cubicBezTo>
                  <a:lnTo>
                    <a:pt x="21380" y="197037"/>
                  </a:lnTo>
                  <a:cubicBezTo>
                    <a:pt x="20311" y="196198"/>
                    <a:pt x="18707" y="194826"/>
                    <a:pt x="16875" y="192996"/>
                  </a:cubicBezTo>
                  <a:cubicBezTo>
                    <a:pt x="-5575" y="170501"/>
                    <a:pt x="-5575" y="133900"/>
                    <a:pt x="17027" y="111405"/>
                  </a:cubicBezTo>
                  <a:cubicBezTo>
                    <a:pt x="18707" y="109804"/>
                    <a:pt x="20158" y="108508"/>
                    <a:pt x="21151" y="107745"/>
                  </a:cubicBezTo>
                  <a:lnTo>
                    <a:pt x="135994" y="13725"/>
                  </a:lnTo>
                  <a:cubicBezTo>
                    <a:pt x="146837" y="4880"/>
                    <a:pt x="160429" y="0"/>
                    <a:pt x="174327" y="0"/>
                  </a:cubicBezTo>
                  <a:close/>
                </a:path>
              </a:pathLst>
            </a:custGeom>
            <a:solidFill>
              <a:srgbClr val="C8001C"/>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9" name="îŝḷîḓé-Oval 18"/>
            <p:cNvSpPr/>
            <p:nvPr/>
          </p:nvSpPr>
          <p:spPr>
            <a:xfrm>
              <a:off x="4869985" y="4241735"/>
              <a:ext cx="225240" cy="231664"/>
            </a:xfrm>
            <a:custGeom>
              <a:avLst/>
              <a:gdLst>
                <a:gd name="T0" fmla="*/ 6023 w 6383"/>
                <a:gd name="T1" fmla="*/ 2985 h 6575"/>
                <a:gd name="T2" fmla="*/ 5921 w 6383"/>
                <a:gd name="T3" fmla="*/ 1957 h 6575"/>
                <a:gd name="T4" fmla="*/ 5304 w 6383"/>
                <a:gd name="T5" fmla="*/ 1379 h 6575"/>
                <a:gd name="T6" fmla="*/ 4619 w 6383"/>
                <a:gd name="T7" fmla="*/ 608 h 6575"/>
                <a:gd name="T8" fmla="*/ 3777 w 6383"/>
                <a:gd name="T9" fmla="*/ 501 h 6575"/>
                <a:gd name="T10" fmla="*/ 2768 w 6383"/>
                <a:gd name="T11" fmla="*/ 280 h 6575"/>
                <a:gd name="T12" fmla="*/ 2028 w 6383"/>
                <a:gd name="T13" fmla="*/ 688 h 6575"/>
                <a:gd name="T14" fmla="*/ 1083 w 6383"/>
                <a:gd name="T15" fmla="*/ 1103 h 6575"/>
                <a:gd name="T16" fmla="*/ 723 w 6383"/>
                <a:gd name="T17" fmla="*/ 1868 h 6575"/>
                <a:gd name="T18" fmla="*/ 201 w 6383"/>
                <a:gd name="T19" fmla="*/ 2759 h 6575"/>
                <a:gd name="T20" fmla="*/ 360 w 6383"/>
                <a:gd name="T21" fmla="*/ 3591 h 6575"/>
                <a:gd name="T22" fmla="*/ 461 w 6383"/>
                <a:gd name="T23" fmla="*/ 4619 h 6575"/>
                <a:gd name="T24" fmla="*/ 1079 w 6383"/>
                <a:gd name="T25" fmla="*/ 5197 h 6575"/>
                <a:gd name="T26" fmla="*/ 1764 w 6383"/>
                <a:gd name="T27" fmla="*/ 5968 h 6575"/>
                <a:gd name="T28" fmla="*/ 2604 w 6383"/>
                <a:gd name="T29" fmla="*/ 6073 h 6575"/>
                <a:gd name="T30" fmla="*/ 3613 w 6383"/>
                <a:gd name="T31" fmla="*/ 6295 h 6575"/>
                <a:gd name="T32" fmla="*/ 4353 w 6383"/>
                <a:gd name="T33" fmla="*/ 5888 h 6575"/>
                <a:gd name="T34" fmla="*/ 5299 w 6383"/>
                <a:gd name="T35" fmla="*/ 5473 h 6575"/>
                <a:gd name="T36" fmla="*/ 5659 w 6383"/>
                <a:gd name="T37" fmla="*/ 4708 h 6575"/>
                <a:gd name="T38" fmla="*/ 6180 w 6383"/>
                <a:gd name="T39" fmla="*/ 3817 h 6575"/>
                <a:gd name="T40" fmla="*/ 3877 w 6383"/>
                <a:gd name="T41" fmla="*/ 4231 h 6575"/>
                <a:gd name="T42" fmla="*/ 3381 w 6383"/>
                <a:gd name="T43" fmla="*/ 4613 h 6575"/>
                <a:gd name="T44" fmla="*/ 3287 w 6383"/>
                <a:gd name="T45" fmla="*/ 4924 h 6575"/>
                <a:gd name="T46" fmla="*/ 2960 w 6383"/>
                <a:gd name="T47" fmla="*/ 4820 h 6575"/>
                <a:gd name="T48" fmla="*/ 2844 w 6383"/>
                <a:gd name="T49" fmla="*/ 4529 h 6575"/>
                <a:gd name="T50" fmla="*/ 2356 w 6383"/>
                <a:gd name="T51" fmla="*/ 4233 h 6575"/>
                <a:gd name="T52" fmla="*/ 2560 w 6383"/>
                <a:gd name="T53" fmla="*/ 3940 h 6575"/>
                <a:gd name="T54" fmla="*/ 3307 w 6383"/>
                <a:gd name="T55" fmla="*/ 4036 h 6575"/>
                <a:gd name="T56" fmla="*/ 3193 w 6383"/>
                <a:gd name="T57" fmla="*/ 3535 h 6575"/>
                <a:gd name="T58" fmla="*/ 2365 w 6383"/>
                <a:gd name="T59" fmla="*/ 2705 h 6575"/>
                <a:gd name="T60" fmla="*/ 2991 w 6383"/>
                <a:gd name="T61" fmla="*/ 1897 h 6575"/>
                <a:gd name="T62" fmla="*/ 3105 w 6383"/>
                <a:gd name="T63" fmla="*/ 1651 h 6575"/>
                <a:gd name="T64" fmla="*/ 3401 w 6383"/>
                <a:gd name="T65" fmla="*/ 1856 h 6575"/>
                <a:gd name="T66" fmla="*/ 3865 w 6383"/>
                <a:gd name="T67" fmla="*/ 2119 h 6575"/>
                <a:gd name="T68" fmla="*/ 3847 w 6383"/>
                <a:gd name="T69" fmla="*/ 2508 h 6575"/>
                <a:gd name="T70" fmla="*/ 3208 w 6383"/>
                <a:gd name="T71" fmla="*/ 2464 h 6575"/>
                <a:gd name="T72" fmla="*/ 3025 w 6383"/>
                <a:gd name="T73" fmla="*/ 2832 h 6575"/>
                <a:gd name="T74" fmla="*/ 3647 w 6383"/>
                <a:gd name="T75" fmla="*/ 3137 h 6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83" h="6575">
                  <a:moveTo>
                    <a:pt x="6023" y="3591"/>
                  </a:moveTo>
                  <a:cubicBezTo>
                    <a:pt x="5895" y="3409"/>
                    <a:pt x="5895" y="3167"/>
                    <a:pt x="6023" y="2985"/>
                  </a:cubicBezTo>
                  <a:lnTo>
                    <a:pt x="6181" y="2759"/>
                  </a:lnTo>
                  <a:cubicBezTo>
                    <a:pt x="6383" y="2472"/>
                    <a:pt x="6253" y="2072"/>
                    <a:pt x="5921" y="1957"/>
                  </a:cubicBezTo>
                  <a:lnTo>
                    <a:pt x="5660" y="1868"/>
                  </a:lnTo>
                  <a:cubicBezTo>
                    <a:pt x="5451" y="1796"/>
                    <a:pt x="5308" y="1600"/>
                    <a:pt x="5304" y="1379"/>
                  </a:cubicBezTo>
                  <a:lnTo>
                    <a:pt x="5300" y="1103"/>
                  </a:lnTo>
                  <a:cubicBezTo>
                    <a:pt x="5295" y="752"/>
                    <a:pt x="4953" y="505"/>
                    <a:pt x="4619" y="608"/>
                  </a:cubicBezTo>
                  <a:lnTo>
                    <a:pt x="4353" y="688"/>
                  </a:lnTo>
                  <a:cubicBezTo>
                    <a:pt x="4141" y="753"/>
                    <a:pt x="3911" y="679"/>
                    <a:pt x="3777" y="501"/>
                  </a:cubicBezTo>
                  <a:lnTo>
                    <a:pt x="3611" y="280"/>
                  </a:lnTo>
                  <a:cubicBezTo>
                    <a:pt x="3400" y="0"/>
                    <a:pt x="2979" y="0"/>
                    <a:pt x="2768" y="280"/>
                  </a:cubicBezTo>
                  <a:lnTo>
                    <a:pt x="2604" y="501"/>
                  </a:lnTo>
                  <a:cubicBezTo>
                    <a:pt x="2471" y="679"/>
                    <a:pt x="2240" y="753"/>
                    <a:pt x="2028" y="688"/>
                  </a:cubicBezTo>
                  <a:lnTo>
                    <a:pt x="1764" y="608"/>
                  </a:lnTo>
                  <a:cubicBezTo>
                    <a:pt x="1429" y="505"/>
                    <a:pt x="1088" y="752"/>
                    <a:pt x="1083" y="1103"/>
                  </a:cubicBezTo>
                  <a:lnTo>
                    <a:pt x="1079" y="1379"/>
                  </a:lnTo>
                  <a:cubicBezTo>
                    <a:pt x="1075" y="1600"/>
                    <a:pt x="933" y="1796"/>
                    <a:pt x="723" y="1868"/>
                  </a:cubicBezTo>
                  <a:lnTo>
                    <a:pt x="461" y="1957"/>
                  </a:lnTo>
                  <a:cubicBezTo>
                    <a:pt x="129" y="2071"/>
                    <a:pt x="0" y="2471"/>
                    <a:pt x="201" y="2759"/>
                  </a:cubicBezTo>
                  <a:lnTo>
                    <a:pt x="360" y="2985"/>
                  </a:lnTo>
                  <a:cubicBezTo>
                    <a:pt x="488" y="3167"/>
                    <a:pt x="488" y="3409"/>
                    <a:pt x="360" y="3591"/>
                  </a:cubicBezTo>
                  <a:lnTo>
                    <a:pt x="201" y="3817"/>
                  </a:lnTo>
                  <a:cubicBezTo>
                    <a:pt x="0" y="4104"/>
                    <a:pt x="129" y="4504"/>
                    <a:pt x="461" y="4619"/>
                  </a:cubicBezTo>
                  <a:lnTo>
                    <a:pt x="723" y="4708"/>
                  </a:lnTo>
                  <a:cubicBezTo>
                    <a:pt x="932" y="4780"/>
                    <a:pt x="1075" y="4976"/>
                    <a:pt x="1079" y="5197"/>
                  </a:cubicBezTo>
                  <a:lnTo>
                    <a:pt x="1083" y="5473"/>
                  </a:lnTo>
                  <a:cubicBezTo>
                    <a:pt x="1088" y="5824"/>
                    <a:pt x="1429" y="6071"/>
                    <a:pt x="1764" y="5968"/>
                  </a:cubicBezTo>
                  <a:lnTo>
                    <a:pt x="2028" y="5887"/>
                  </a:lnTo>
                  <a:cubicBezTo>
                    <a:pt x="2240" y="5821"/>
                    <a:pt x="2471" y="5896"/>
                    <a:pt x="2604" y="6073"/>
                  </a:cubicBezTo>
                  <a:lnTo>
                    <a:pt x="2771" y="6295"/>
                  </a:lnTo>
                  <a:cubicBezTo>
                    <a:pt x="2981" y="6575"/>
                    <a:pt x="3403" y="6575"/>
                    <a:pt x="3613" y="6295"/>
                  </a:cubicBezTo>
                  <a:lnTo>
                    <a:pt x="3777" y="6075"/>
                  </a:lnTo>
                  <a:cubicBezTo>
                    <a:pt x="3911" y="5897"/>
                    <a:pt x="4141" y="5823"/>
                    <a:pt x="4353" y="5888"/>
                  </a:cubicBezTo>
                  <a:lnTo>
                    <a:pt x="4617" y="5968"/>
                  </a:lnTo>
                  <a:cubicBezTo>
                    <a:pt x="4952" y="6071"/>
                    <a:pt x="5293" y="5824"/>
                    <a:pt x="5299" y="5473"/>
                  </a:cubicBezTo>
                  <a:lnTo>
                    <a:pt x="5303" y="5197"/>
                  </a:lnTo>
                  <a:cubicBezTo>
                    <a:pt x="5307" y="4976"/>
                    <a:pt x="5448" y="4780"/>
                    <a:pt x="5659" y="4708"/>
                  </a:cubicBezTo>
                  <a:lnTo>
                    <a:pt x="5920" y="4619"/>
                  </a:lnTo>
                  <a:cubicBezTo>
                    <a:pt x="6252" y="4505"/>
                    <a:pt x="6381" y="4105"/>
                    <a:pt x="6180" y="3817"/>
                  </a:cubicBezTo>
                  <a:lnTo>
                    <a:pt x="6023" y="3591"/>
                  </a:lnTo>
                  <a:close/>
                  <a:moveTo>
                    <a:pt x="3877" y="4231"/>
                  </a:moveTo>
                  <a:cubicBezTo>
                    <a:pt x="3773" y="4357"/>
                    <a:pt x="3637" y="4443"/>
                    <a:pt x="3479" y="4487"/>
                  </a:cubicBezTo>
                  <a:cubicBezTo>
                    <a:pt x="3409" y="4505"/>
                    <a:pt x="3379" y="4541"/>
                    <a:pt x="3381" y="4613"/>
                  </a:cubicBezTo>
                  <a:cubicBezTo>
                    <a:pt x="3384" y="4684"/>
                    <a:pt x="3381" y="4755"/>
                    <a:pt x="3381" y="4825"/>
                  </a:cubicBezTo>
                  <a:cubicBezTo>
                    <a:pt x="3381" y="4888"/>
                    <a:pt x="3349" y="4923"/>
                    <a:pt x="3287" y="4924"/>
                  </a:cubicBezTo>
                  <a:cubicBezTo>
                    <a:pt x="3211" y="4925"/>
                    <a:pt x="3135" y="4925"/>
                    <a:pt x="3059" y="4924"/>
                  </a:cubicBezTo>
                  <a:cubicBezTo>
                    <a:pt x="2992" y="4923"/>
                    <a:pt x="2961" y="4885"/>
                    <a:pt x="2960" y="4820"/>
                  </a:cubicBezTo>
                  <a:cubicBezTo>
                    <a:pt x="2960" y="4768"/>
                    <a:pt x="2959" y="4717"/>
                    <a:pt x="2959" y="4665"/>
                  </a:cubicBezTo>
                  <a:cubicBezTo>
                    <a:pt x="2957" y="4552"/>
                    <a:pt x="2953" y="4547"/>
                    <a:pt x="2844" y="4529"/>
                  </a:cubicBezTo>
                  <a:cubicBezTo>
                    <a:pt x="2704" y="4507"/>
                    <a:pt x="2567" y="4475"/>
                    <a:pt x="2439" y="4413"/>
                  </a:cubicBezTo>
                  <a:cubicBezTo>
                    <a:pt x="2337" y="4364"/>
                    <a:pt x="2328" y="4339"/>
                    <a:pt x="2356" y="4233"/>
                  </a:cubicBezTo>
                  <a:cubicBezTo>
                    <a:pt x="2377" y="4155"/>
                    <a:pt x="2399" y="4076"/>
                    <a:pt x="2424" y="3999"/>
                  </a:cubicBezTo>
                  <a:cubicBezTo>
                    <a:pt x="2452" y="3908"/>
                    <a:pt x="2477" y="3897"/>
                    <a:pt x="2560" y="3940"/>
                  </a:cubicBezTo>
                  <a:cubicBezTo>
                    <a:pt x="2701" y="4013"/>
                    <a:pt x="2852" y="4055"/>
                    <a:pt x="3011" y="4075"/>
                  </a:cubicBezTo>
                  <a:cubicBezTo>
                    <a:pt x="3112" y="4088"/>
                    <a:pt x="3212" y="4077"/>
                    <a:pt x="3307" y="4036"/>
                  </a:cubicBezTo>
                  <a:cubicBezTo>
                    <a:pt x="3483" y="3959"/>
                    <a:pt x="3511" y="3755"/>
                    <a:pt x="3361" y="3633"/>
                  </a:cubicBezTo>
                  <a:cubicBezTo>
                    <a:pt x="3311" y="3592"/>
                    <a:pt x="3253" y="3561"/>
                    <a:pt x="3193" y="3535"/>
                  </a:cubicBezTo>
                  <a:cubicBezTo>
                    <a:pt x="3039" y="3467"/>
                    <a:pt x="2879" y="3415"/>
                    <a:pt x="2733" y="3328"/>
                  </a:cubicBezTo>
                  <a:cubicBezTo>
                    <a:pt x="2497" y="3187"/>
                    <a:pt x="2347" y="2992"/>
                    <a:pt x="2365" y="2705"/>
                  </a:cubicBezTo>
                  <a:cubicBezTo>
                    <a:pt x="2385" y="2380"/>
                    <a:pt x="2569" y="2177"/>
                    <a:pt x="2867" y="2069"/>
                  </a:cubicBezTo>
                  <a:cubicBezTo>
                    <a:pt x="2989" y="2024"/>
                    <a:pt x="2991" y="2027"/>
                    <a:pt x="2991" y="1897"/>
                  </a:cubicBezTo>
                  <a:lnTo>
                    <a:pt x="2991" y="1767"/>
                  </a:lnTo>
                  <a:cubicBezTo>
                    <a:pt x="2993" y="1669"/>
                    <a:pt x="3009" y="1653"/>
                    <a:pt x="3105" y="1651"/>
                  </a:cubicBezTo>
                  <a:cubicBezTo>
                    <a:pt x="3135" y="1649"/>
                    <a:pt x="3165" y="1651"/>
                    <a:pt x="3195" y="1651"/>
                  </a:cubicBezTo>
                  <a:cubicBezTo>
                    <a:pt x="3400" y="1651"/>
                    <a:pt x="3400" y="1651"/>
                    <a:pt x="3401" y="1856"/>
                  </a:cubicBezTo>
                  <a:cubicBezTo>
                    <a:pt x="3401" y="2001"/>
                    <a:pt x="3401" y="2001"/>
                    <a:pt x="3547" y="2024"/>
                  </a:cubicBezTo>
                  <a:cubicBezTo>
                    <a:pt x="3657" y="2041"/>
                    <a:pt x="3764" y="2075"/>
                    <a:pt x="3865" y="2119"/>
                  </a:cubicBezTo>
                  <a:cubicBezTo>
                    <a:pt x="3921" y="2144"/>
                    <a:pt x="3943" y="2183"/>
                    <a:pt x="3925" y="2243"/>
                  </a:cubicBezTo>
                  <a:cubicBezTo>
                    <a:pt x="3900" y="2332"/>
                    <a:pt x="3876" y="2420"/>
                    <a:pt x="3847" y="2508"/>
                  </a:cubicBezTo>
                  <a:cubicBezTo>
                    <a:pt x="3820" y="2591"/>
                    <a:pt x="3793" y="2603"/>
                    <a:pt x="3713" y="2564"/>
                  </a:cubicBezTo>
                  <a:cubicBezTo>
                    <a:pt x="3553" y="2487"/>
                    <a:pt x="3385" y="2455"/>
                    <a:pt x="3208" y="2464"/>
                  </a:cubicBezTo>
                  <a:cubicBezTo>
                    <a:pt x="3161" y="2467"/>
                    <a:pt x="3116" y="2473"/>
                    <a:pt x="3073" y="2492"/>
                  </a:cubicBezTo>
                  <a:cubicBezTo>
                    <a:pt x="2920" y="2559"/>
                    <a:pt x="2896" y="2728"/>
                    <a:pt x="3025" y="2832"/>
                  </a:cubicBezTo>
                  <a:cubicBezTo>
                    <a:pt x="3091" y="2885"/>
                    <a:pt x="3167" y="2923"/>
                    <a:pt x="3245" y="2956"/>
                  </a:cubicBezTo>
                  <a:cubicBezTo>
                    <a:pt x="3381" y="3012"/>
                    <a:pt x="3517" y="3065"/>
                    <a:pt x="3647" y="3137"/>
                  </a:cubicBezTo>
                  <a:cubicBezTo>
                    <a:pt x="4056" y="3365"/>
                    <a:pt x="4167" y="3880"/>
                    <a:pt x="3877" y="4231"/>
                  </a:cubicBezTo>
                  <a:close/>
                </a:path>
              </a:pathLst>
            </a:custGeom>
            <a:solidFill>
              <a:srgbClr val="C8001C"/>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0" name="îŝḷîḓé-Oval 19"/>
            <p:cNvSpPr/>
            <p:nvPr/>
          </p:nvSpPr>
          <p:spPr>
            <a:xfrm>
              <a:off x="5663503" y="5046161"/>
              <a:ext cx="231664" cy="213665"/>
            </a:xfrm>
            <a:custGeom>
              <a:avLst/>
              <a:gdLst>
                <a:gd name="connsiteX0" fmla="*/ 176147 w 578111"/>
                <a:gd name="connsiteY0" fmla="*/ 221031 h 533197"/>
                <a:gd name="connsiteX1" fmla="*/ 212154 w 578111"/>
                <a:gd name="connsiteY1" fmla="*/ 256947 h 533197"/>
                <a:gd name="connsiteX2" fmla="*/ 212154 w 578111"/>
                <a:gd name="connsiteY2" fmla="*/ 348118 h 533197"/>
                <a:gd name="connsiteX3" fmla="*/ 176147 w 578111"/>
                <a:gd name="connsiteY3" fmla="*/ 384955 h 533197"/>
                <a:gd name="connsiteX4" fmla="*/ 139217 w 578111"/>
                <a:gd name="connsiteY4" fmla="*/ 348118 h 533197"/>
                <a:gd name="connsiteX5" fmla="*/ 139217 w 578111"/>
                <a:gd name="connsiteY5" fmla="*/ 256947 h 533197"/>
                <a:gd name="connsiteX6" fmla="*/ 176147 w 578111"/>
                <a:gd name="connsiteY6" fmla="*/ 221031 h 533197"/>
                <a:gd name="connsiteX7" fmla="*/ 267503 w 578111"/>
                <a:gd name="connsiteY7" fmla="*/ 184193 h 533197"/>
                <a:gd name="connsiteX8" fmla="*/ 303437 w 578111"/>
                <a:gd name="connsiteY8" fmla="*/ 221030 h 533197"/>
                <a:gd name="connsiteX9" fmla="*/ 303437 w 578111"/>
                <a:gd name="connsiteY9" fmla="*/ 348119 h 533197"/>
                <a:gd name="connsiteX10" fmla="*/ 267503 w 578111"/>
                <a:gd name="connsiteY10" fmla="*/ 384956 h 533197"/>
                <a:gd name="connsiteX11" fmla="*/ 230648 w 578111"/>
                <a:gd name="connsiteY11" fmla="*/ 348119 h 533197"/>
                <a:gd name="connsiteX12" fmla="*/ 230648 w 578111"/>
                <a:gd name="connsiteY12" fmla="*/ 221030 h 533197"/>
                <a:gd name="connsiteX13" fmla="*/ 267503 w 578111"/>
                <a:gd name="connsiteY13" fmla="*/ 184193 h 533197"/>
                <a:gd name="connsiteX14" fmla="*/ 357937 w 578111"/>
                <a:gd name="connsiteY14" fmla="*/ 148390 h 533197"/>
                <a:gd name="connsiteX15" fmla="*/ 394867 w 578111"/>
                <a:gd name="connsiteY15" fmla="*/ 184289 h 533197"/>
                <a:gd name="connsiteX16" fmla="*/ 394867 w 578111"/>
                <a:gd name="connsiteY16" fmla="*/ 348136 h 533197"/>
                <a:gd name="connsiteX17" fmla="*/ 357937 w 578111"/>
                <a:gd name="connsiteY17" fmla="*/ 384955 h 533197"/>
                <a:gd name="connsiteX18" fmla="*/ 321930 w 578111"/>
                <a:gd name="connsiteY18" fmla="*/ 348136 h 533197"/>
                <a:gd name="connsiteX19" fmla="*/ 321930 w 578111"/>
                <a:gd name="connsiteY19" fmla="*/ 184289 h 533197"/>
                <a:gd name="connsiteX20" fmla="*/ 357937 w 578111"/>
                <a:gd name="connsiteY20" fmla="*/ 148390 h 533197"/>
                <a:gd name="connsiteX21" fmla="*/ 267469 w 578111"/>
                <a:gd name="connsiteY21" fmla="*/ 0 h 533197"/>
                <a:gd name="connsiteX22" fmla="*/ 529404 w 578111"/>
                <a:gd name="connsiteY22" fmla="*/ 218252 h 533197"/>
                <a:gd name="connsiteX23" fmla="*/ 566296 w 578111"/>
                <a:gd name="connsiteY23" fmla="*/ 218252 h 533197"/>
                <a:gd name="connsiteX24" fmla="*/ 576441 w 578111"/>
                <a:gd name="connsiteY24" fmla="*/ 224698 h 533197"/>
                <a:gd name="connsiteX25" fmla="*/ 575519 w 578111"/>
                <a:gd name="connsiteY25" fmla="*/ 237590 h 533197"/>
                <a:gd name="connsiteX26" fmla="*/ 514647 w 578111"/>
                <a:gd name="connsiteY26" fmla="*/ 310341 h 533197"/>
                <a:gd name="connsiteX27" fmla="*/ 505424 w 578111"/>
                <a:gd name="connsiteY27" fmla="*/ 314945 h 533197"/>
                <a:gd name="connsiteX28" fmla="*/ 496201 w 578111"/>
                <a:gd name="connsiteY28" fmla="*/ 310341 h 533197"/>
                <a:gd name="connsiteX29" fmla="*/ 435328 w 578111"/>
                <a:gd name="connsiteY29" fmla="*/ 237590 h 533197"/>
                <a:gd name="connsiteX30" fmla="*/ 433484 w 578111"/>
                <a:gd name="connsiteY30" fmla="*/ 224698 h 533197"/>
                <a:gd name="connsiteX31" fmla="*/ 444551 w 578111"/>
                <a:gd name="connsiteY31" fmla="*/ 218252 h 533197"/>
                <a:gd name="connsiteX32" fmla="*/ 480521 w 578111"/>
                <a:gd name="connsiteY32" fmla="*/ 218252 h 533197"/>
                <a:gd name="connsiteX33" fmla="*/ 267469 w 578111"/>
                <a:gd name="connsiteY33" fmla="*/ 47886 h 533197"/>
                <a:gd name="connsiteX34" fmla="*/ 48882 w 578111"/>
                <a:gd name="connsiteY34" fmla="*/ 266138 h 533197"/>
                <a:gd name="connsiteX35" fmla="*/ 267469 w 578111"/>
                <a:gd name="connsiteY35" fmla="*/ 484390 h 533197"/>
                <a:gd name="connsiteX36" fmla="*/ 456541 w 578111"/>
                <a:gd name="connsiteY36" fmla="*/ 375724 h 533197"/>
                <a:gd name="connsiteX37" fmla="*/ 489744 w 578111"/>
                <a:gd name="connsiteY37" fmla="*/ 366515 h 533197"/>
                <a:gd name="connsiteX38" fmla="*/ 498967 w 578111"/>
                <a:gd name="connsiteY38" fmla="*/ 399668 h 533197"/>
                <a:gd name="connsiteX39" fmla="*/ 267469 w 578111"/>
                <a:gd name="connsiteY39" fmla="*/ 533197 h 533197"/>
                <a:gd name="connsiteX40" fmla="*/ 0 w 578111"/>
                <a:gd name="connsiteY40" fmla="*/ 266138 h 533197"/>
                <a:gd name="connsiteX41" fmla="*/ 267469 w 578111"/>
                <a:gd name="connsiteY4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78111" h="533197">
                  <a:moveTo>
                    <a:pt x="176147" y="221031"/>
                  </a:moveTo>
                  <a:cubicBezTo>
                    <a:pt x="196459" y="221031"/>
                    <a:pt x="212154" y="237608"/>
                    <a:pt x="212154" y="256947"/>
                  </a:cubicBezTo>
                  <a:lnTo>
                    <a:pt x="212154" y="348118"/>
                  </a:lnTo>
                  <a:cubicBezTo>
                    <a:pt x="212154" y="368378"/>
                    <a:pt x="196459" y="384955"/>
                    <a:pt x="176147" y="384955"/>
                  </a:cubicBezTo>
                  <a:cubicBezTo>
                    <a:pt x="155836" y="384955"/>
                    <a:pt x="139217" y="368378"/>
                    <a:pt x="139217" y="348118"/>
                  </a:cubicBezTo>
                  <a:lnTo>
                    <a:pt x="139217" y="256947"/>
                  </a:lnTo>
                  <a:cubicBezTo>
                    <a:pt x="139217" y="237608"/>
                    <a:pt x="155836" y="221031"/>
                    <a:pt x="176147" y="221031"/>
                  </a:cubicBezTo>
                  <a:close/>
                  <a:moveTo>
                    <a:pt x="267503" y="184193"/>
                  </a:moveTo>
                  <a:cubicBezTo>
                    <a:pt x="286852" y="184193"/>
                    <a:pt x="303437" y="200770"/>
                    <a:pt x="303437" y="221030"/>
                  </a:cubicBezTo>
                  <a:lnTo>
                    <a:pt x="303437" y="348119"/>
                  </a:lnTo>
                  <a:cubicBezTo>
                    <a:pt x="303437" y="368379"/>
                    <a:pt x="287774" y="384956"/>
                    <a:pt x="267503" y="384956"/>
                  </a:cubicBezTo>
                  <a:cubicBezTo>
                    <a:pt x="247233" y="384956"/>
                    <a:pt x="230648" y="368379"/>
                    <a:pt x="230648" y="348119"/>
                  </a:cubicBezTo>
                  <a:lnTo>
                    <a:pt x="230648" y="221030"/>
                  </a:lnTo>
                  <a:cubicBezTo>
                    <a:pt x="230648" y="200770"/>
                    <a:pt x="247233" y="184193"/>
                    <a:pt x="267503" y="184193"/>
                  </a:cubicBezTo>
                  <a:close/>
                  <a:moveTo>
                    <a:pt x="357937" y="148390"/>
                  </a:moveTo>
                  <a:cubicBezTo>
                    <a:pt x="378249" y="148390"/>
                    <a:pt x="394867" y="164959"/>
                    <a:pt x="394867" y="184289"/>
                  </a:cubicBezTo>
                  <a:lnTo>
                    <a:pt x="394867" y="348136"/>
                  </a:lnTo>
                  <a:cubicBezTo>
                    <a:pt x="394867" y="368386"/>
                    <a:pt x="378249" y="384955"/>
                    <a:pt x="357937" y="384955"/>
                  </a:cubicBezTo>
                  <a:cubicBezTo>
                    <a:pt x="338549" y="384955"/>
                    <a:pt x="321930" y="368386"/>
                    <a:pt x="321930" y="348136"/>
                  </a:cubicBezTo>
                  <a:lnTo>
                    <a:pt x="321930" y="184289"/>
                  </a:lnTo>
                  <a:cubicBezTo>
                    <a:pt x="321930" y="164959"/>
                    <a:pt x="338549" y="148390"/>
                    <a:pt x="357937" y="148390"/>
                  </a:cubicBezTo>
                  <a:close/>
                  <a:moveTo>
                    <a:pt x="267469" y="0"/>
                  </a:moveTo>
                  <a:cubicBezTo>
                    <a:pt x="397514" y="0"/>
                    <a:pt x="507268" y="93931"/>
                    <a:pt x="529404" y="218252"/>
                  </a:cubicBezTo>
                  <a:lnTo>
                    <a:pt x="566296" y="218252"/>
                  </a:lnTo>
                  <a:cubicBezTo>
                    <a:pt x="570907" y="218252"/>
                    <a:pt x="574597" y="221014"/>
                    <a:pt x="576441" y="224698"/>
                  </a:cubicBezTo>
                  <a:cubicBezTo>
                    <a:pt x="579208" y="229302"/>
                    <a:pt x="578286" y="233907"/>
                    <a:pt x="575519" y="237590"/>
                  </a:cubicBezTo>
                  <a:lnTo>
                    <a:pt x="514647" y="310341"/>
                  </a:lnTo>
                  <a:cubicBezTo>
                    <a:pt x="511880" y="313104"/>
                    <a:pt x="509113" y="314945"/>
                    <a:pt x="505424" y="314945"/>
                  </a:cubicBezTo>
                  <a:cubicBezTo>
                    <a:pt x="501734" y="314945"/>
                    <a:pt x="498045" y="313104"/>
                    <a:pt x="496201" y="310341"/>
                  </a:cubicBezTo>
                  <a:lnTo>
                    <a:pt x="435328" y="237590"/>
                  </a:lnTo>
                  <a:cubicBezTo>
                    <a:pt x="431639" y="233907"/>
                    <a:pt x="431639" y="229302"/>
                    <a:pt x="433484" y="224698"/>
                  </a:cubicBezTo>
                  <a:cubicBezTo>
                    <a:pt x="435328" y="221014"/>
                    <a:pt x="439940" y="218252"/>
                    <a:pt x="444551" y="218252"/>
                  </a:cubicBezTo>
                  <a:lnTo>
                    <a:pt x="480521" y="218252"/>
                  </a:lnTo>
                  <a:cubicBezTo>
                    <a:pt x="458386" y="120637"/>
                    <a:pt x="370767" y="47886"/>
                    <a:pt x="267469" y="47886"/>
                  </a:cubicBezTo>
                  <a:cubicBezTo>
                    <a:pt x="146647" y="47886"/>
                    <a:pt x="48882" y="146422"/>
                    <a:pt x="48882" y="266138"/>
                  </a:cubicBezTo>
                  <a:cubicBezTo>
                    <a:pt x="48882" y="386775"/>
                    <a:pt x="146647" y="484390"/>
                    <a:pt x="267469" y="484390"/>
                  </a:cubicBezTo>
                  <a:cubicBezTo>
                    <a:pt x="344942" y="484390"/>
                    <a:pt x="417805" y="442949"/>
                    <a:pt x="456541" y="375724"/>
                  </a:cubicBezTo>
                  <a:cubicBezTo>
                    <a:pt x="462998" y="363753"/>
                    <a:pt x="477754" y="360069"/>
                    <a:pt x="489744" y="366515"/>
                  </a:cubicBezTo>
                  <a:cubicBezTo>
                    <a:pt x="501734" y="373883"/>
                    <a:pt x="505424" y="388617"/>
                    <a:pt x="498967" y="399668"/>
                  </a:cubicBezTo>
                  <a:cubicBezTo>
                    <a:pt x="451008" y="482548"/>
                    <a:pt x="362466" y="533197"/>
                    <a:pt x="267469" y="533197"/>
                  </a:cubicBezTo>
                  <a:cubicBezTo>
                    <a:pt x="119900" y="533197"/>
                    <a:pt x="0" y="413481"/>
                    <a:pt x="0" y="266138"/>
                  </a:cubicBezTo>
                  <a:cubicBezTo>
                    <a:pt x="0" y="119716"/>
                    <a:pt x="119900" y="0"/>
                    <a:pt x="267469" y="0"/>
                  </a:cubicBezTo>
                  <a:close/>
                </a:path>
              </a:pathLst>
            </a:custGeom>
            <a:solidFill>
              <a:srgbClr val="C8001C"/>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21" name="îṥļîḑé-Oval 20"/>
            <p:cNvSpPr/>
            <p:nvPr/>
          </p:nvSpPr>
          <p:spPr>
            <a:xfrm>
              <a:off x="6901592" y="4848392"/>
              <a:ext cx="231664" cy="231359"/>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rgbClr val="C8001C"/>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sp>
        <p:nvSpPr>
          <p:cNvPr id="6" name="文本框 36"/>
          <p:cNvSpPr txBox="1"/>
          <p:nvPr/>
        </p:nvSpPr>
        <p:spPr>
          <a:xfrm>
            <a:off x="804545" y="2639060"/>
            <a:ext cx="2599055" cy="3860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rPr>
              <a:t>处理好继承和创新的关系</a:t>
            </a:r>
            <a:endParaRPr lang="zh-CN" altLang="en-US" sz="1600" b="1"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endParaRPr>
          </a:p>
        </p:txBody>
      </p:sp>
      <p:sp>
        <p:nvSpPr>
          <p:cNvPr id="28" name="文本框 36"/>
          <p:cNvSpPr txBox="1"/>
          <p:nvPr/>
        </p:nvSpPr>
        <p:spPr>
          <a:xfrm>
            <a:off x="1320165" y="3410585"/>
            <a:ext cx="2691765" cy="3860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lnSpc>
                <a:spcPct val="120000"/>
              </a:lnSpc>
              <a:defRPr/>
            </a:pPr>
            <a:r>
              <a:rPr lang="zh-CN" altLang="en-US"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rPr>
              <a:t>处理好政府和市场的关系</a:t>
            </a:r>
            <a:endParaRPr lang="zh-CN" altLang="en-US" sz="1600" b="1"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endParaRPr>
          </a:p>
        </p:txBody>
      </p:sp>
      <p:sp>
        <p:nvSpPr>
          <p:cNvPr id="35" name="矩形 34"/>
          <p:cNvSpPr/>
          <p:nvPr/>
        </p:nvSpPr>
        <p:spPr>
          <a:xfrm>
            <a:off x="5219065" y="3006725"/>
            <a:ext cx="2877820" cy="937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rPr>
              <a:t>处理好开放和自主的关系</a:t>
            </a:r>
          </a:p>
        </p:txBody>
      </p:sp>
      <p:sp>
        <p:nvSpPr>
          <p:cNvPr id="36" name="文本框 35"/>
          <p:cNvSpPr txBox="1"/>
          <p:nvPr/>
        </p:nvSpPr>
        <p:spPr>
          <a:xfrm>
            <a:off x="5619750" y="2346325"/>
            <a:ext cx="2477135" cy="386080"/>
          </a:xfrm>
          <a:prstGeom prst="rect">
            <a:avLst/>
          </a:prstGeom>
          <a:noFill/>
        </p:spPr>
        <p:txBody>
          <a:bodyPr wrap="square" rtlCol="0" anchor="t">
            <a:spAutoFit/>
          </a:bodyPr>
          <a:lstStyle/>
          <a:p>
            <a:pPr lvl="0">
              <a:lnSpc>
                <a:spcPct val="120000"/>
              </a:lnSpc>
              <a:defRPr/>
            </a:pPr>
            <a:r>
              <a:rPr lang="zh-CN" altLang="en-US"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rPr>
              <a:t>处理好发展和安全的关系</a:t>
            </a:r>
          </a:p>
        </p:txBody>
      </p:sp>
      <p:sp>
        <p:nvSpPr>
          <p:cNvPr id="37" name="文本框 36"/>
          <p:cNvSpPr txBox="1"/>
          <p:nvPr/>
        </p:nvSpPr>
        <p:spPr>
          <a:xfrm>
            <a:off x="5168900" y="1392555"/>
            <a:ext cx="2580005" cy="386080"/>
          </a:xfrm>
          <a:prstGeom prst="rect">
            <a:avLst/>
          </a:prstGeom>
          <a:noFill/>
        </p:spPr>
        <p:txBody>
          <a:bodyPr wrap="square" rtlCol="0" anchor="t">
            <a:spAutoFit/>
          </a:bodyPr>
          <a:lstStyle/>
          <a:p>
            <a:pPr lvl="0">
              <a:lnSpc>
                <a:spcPct val="120000"/>
              </a:lnSpc>
              <a:defRPr/>
            </a:pPr>
            <a:r>
              <a:rPr lang="zh-CN" altLang="en-US" sz="16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rPr>
              <a:t>处理好战略和战术的关系</a:t>
            </a:r>
          </a:p>
        </p:txBody>
      </p:sp>
      <p:pic>
        <p:nvPicPr>
          <p:cNvPr id="55" name="图片 54" descr="未标题圆角"/>
          <p:cNvPicPr>
            <a:picLocks noChangeAspect="1"/>
          </p:cNvPicPr>
          <p:nvPr/>
        </p:nvPicPr>
        <p:blipFill>
          <a:blip r:embed="rId4"/>
          <a:stretch>
            <a:fillRect/>
          </a:stretch>
        </p:blipFill>
        <p:spPr>
          <a:xfrm>
            <a:off x="-16510" y="-8255"/>
            <a:ext cx="626745" cy="293370"/>
          </a:xfrm>
          <a:prstGeom prst="rect">
            <a:avLst/>
          </a:prstGeom>
        </p:spPr>
      </p:pic>
      <p:pic>
        <p:nvPicPr>
          <p:cNvPr id="61" name="图片 60" descr="圆角2"/>
          <p:cNvPicPr>
            <a:picLocks noChangeAspect="1"/>
          </p:cNvPicPr>
          <p:nvPr/>
        </p:nvPicPr>
        <p:blipFill>
          <a:blip r:embed="rId5"/>
          <a:stretch>
            <a:fillRect/>
          </a:stretch>
        </p:blipFill>
        <p:spPr>
          <a:xfrm>
            <a:off x="635" y="4655820"/>
            <a:ext cx="9143365" cy="487680"/>
          </a:xfrm>
          <a:prstGeom prst="rect">
            <a:avLst/>
          </a:prstGeom>
        </p:spPr>
      </p:pic>
      <p:pic>
        <p:nvPicPr>
          <p:cNvPr id="62" name="图片 61" descr="未标题-12"/>
          <p:cNvPicPr>
            <a:picLocks noChangeAspect="1"/>
          </p:cNvPicPr>
          <p:nvPr>
            <p:custDataLst>
              <p:tags r:id="rId1"/>
            </p:custDataLst>
          </p:nvPr>
        </p:nvPicPr>
        <p:blipFill>
          <a:blip r:embed="rId6"/>
          <a:stretch>
            <a:fillRect/>
          </a:stretch>
        </p:blipFill>
        <p:spPr>
          <a:xfrm>
            <a:off x="342900" y="229870"/>
            <a:ext cx="605790" cy="601980"/>
          </a:xfrm>
          <a:prstGeom prst="rect">
            <a:avLst/>
          </a:prstGeom>
        </p:spPr>
      </p:pic>
      <p:pic>
        <p:nvPicPr>
          <p:cNvPr id="4" name="图片 3" descr="E:\五中全会\解读\66.png66"/>
          <p:cNvPicPr>
            <a:picLocks noChangeAspect="1"/>
          </p:cNvPicPr>
          <p:nvPr/>
        </p:nvPicPr>
        <p:blipFill>
          <a:blip r:embed="rId7"/>
          <a:srcRect/>
          <a:stretch>
            <a:fillRect/>
          </a:stretch>
        </p:blipFill>
        <p:spPr>
          <a:xfrm>
            <a:off x="7295515" y="422910"/>
            <a:ext cx="1744345" cy="174434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28" grpId="0"/>
      <p:bldP spid="28" grpId="1"/>
      <p:bldP spid="35" grpId="0" animBg="1"/>
      <p:bldP spid="35" grpId="1" animBg="1"/>
      <p:bldP spid="36" grpId="0"/>
      <p:bldP spid="36" grpId="1"/>
      <p:bldP spid="37" grpId="0"/>
      <p:bldP spid="37"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875030" y="310515"/>
            <a:ext cx="3812540" cy="398780"/>
          </a:xfrm>
          <a:prstGeom prst="rect">
            <a:avLst/>
          </a:prstGeom>
          <a:noFill/>
          <a:effectLst/>
        </p:spPr>
        <p:txBody>
          <a:bodyPr wrap="square" rtlCol="0">
            <a:spAutoFit/>
          </a:bodyPr>
          <a:lstStyle/>
          <a:p>
            <a:pPr algn="l"/>
            <a:r>
              <a:rPr lang="zh-CN" altLang="en-US" sz="2000" b="1">
                <a:ln w="19050">
                  <a:noFill/>
                </a:ln>
                <a:solidFill>
                  <a:srgbClr val="E70000"/>
                </a:solidFill>
                <a:latin typeface="微软雅黑" panose="020B0503020204020204" charset="-122"/>
                <a:ea typeface="微软雅黑" panose="020B0503020204020204" charset="-122"/>
                <a:sym typeface="字魂35号-经典雅黑" panose="02000000000000000000" pitchFamily="2" charset="-122"/>
              </a:rPr>
              <a:t>规划《建议》的核心要义的体现</a:t>
            </a:r>
          </a:p>
        </p:txBody>
      </p:sp>
      <p:cxnSp>
        <p:nvCxnSpPr>
          <p:cNvPr id="56" name="直接连接符 55"/>
          <p:cNvCxnSpPr/>
          <p:nvPr/>
        </p:nvCxnSpPr>
        <p:spPr>
          <a:xfrm>
            <a:off x="4740910" y="530860"/>
            <a:ext cx="4146550" cy="0"/>
          </a:xfrm>
          <a:prstGeom prst="line">
            <a:avLst/>
          </a:prstGeom>
          <a:ln w="12700" cmpd="sng">
            <a:solidFill>
              <a:srgbClr val="EA0000"/>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6499225" y="254635"/>
            <a:ext cx="2458720" cy="275590"/>
          </a:xfrm>
          <a:prstGeom prst="rect">
            <a:avLst/>
          </a:prstGeom>
          <a:noFill/>
        </p:spPr>
        <p:txBody>
          <a:bodyPr wrap="square">
            <a:spAutoFit/>
          </a:bodyPr>
          <a:lstStyle/>
          <a:p>
            <a:r>
              <a:rPr lang="zh-CN" altLang="en-US" sz="1200" dirty="0">
                <a:solidFill>
                  <a:schemeClr val="accent1"/>
                </a:solidFill>
                <a:latin typeface="微软雅黑" panose="020B0503020204020204" charset="-122"/>
                <a:ea typeface="微软雅黑" panose="020B0503020204020204" charset="-122"/>
                <a:sym typeface="字魂35号-经典雅黑" panose="02000000000000000000" pitchFamily="2" charset="-122"/>
              </a:rPr>
              <a:t>◇ 党的十九届五中全会精神深读 ◇</a:t>
            </a:r>
          </a:p>
        </p:txBody>
      </p:sp>
      <p:sp>
        <p:nvSpPr>
          <p:cNvPr id="6" name="L 形 5"/>
          <p:cNvSpPr/>
          <p:nvPr/>
        </p:nvSpPr>
        <p:spPr>
          <a:xfrm rot="13509573">
            <a:off x="3053715" y="2004695"/>
            <a:ext cx="253365" cy="270510"/>
          </a:xfrm>
          <a:prstGeom prst="corner">
            <a:avLst>
              <a:gd name="adj1" fmla="val 33246"/>
              <a:gd name="adj2" fmla="val 30243"/>
            </a:avLst>
          </a:prstGeom>
          <a:solidFill>
            <a:srgbClr val="EA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80" i="0" u="none" strike="noStrike" kern="1200" cap="none" spc="0" normalizeH="0" baseline="0" noProof="0" dirty="0">
              <a:ln>
                <a:noFill/>
              </a:ln>
              <a:solidFill>
                <a:prstClr val="white"/>
              </a:solidFill>
              <a:effectLst/>
              <a:uLnTx/>
              <a:uFillTx/>
              <a:latin typeface="方正黑体简体" panose="02010601030101010101" charset="-122"/>
              <a:ea typeface="方正黑体简体" panose="02010601030101010101" charset="-122"/>
              <a:cs typeface="+mn-cs"/>
            </a:endParaRPr>
          </a:p>
        </p:txBody>
      </p:sp>
      <p:sp>
        <p:nvSpPr>
          <p:cNvPr id="10" name="L 形 9"/>
          <p:cNvSpPr/>
          <p:nvPr/>
        </p:nvSpPr>
        <p:spPr>
          <a:xfrm rot="13509573">
            <a:off x="5952490" y="2004695"/>
            <a:ext cx="253365" cy="270510"/>
          </a:xfrm>
          <a:prstGeom prst="corner">
            <a:avLst>
              <a:gd name="adj1" fmla="val 33246"/>
              <a:gd name="adj2" fmla="val 30243"/>
            </a:avLst>
          </a:prstGeom>
          <a:solidFill>
            <a:srgbClr val="EA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80" i="0" u="none" strike="noStrike" kern="1200" cap="none" spc="0" normalizeH="0" baseline="0" noProof="0" dirty="0">
              <a:ln>
                <a:noFill/>
              </a:ln>
              <a:solidFill>
                <a:prstClr val="white"/>
              </a:solidFill>
              <a:effectLst/>
              <a:uLnTx/>
              <a:uFillTx/>
              <a:latin typeface="方正黑体简体" panose="02010601030101010101" charset="-122"/>
              <a:ea typeface="方正黑体简体" panose="02010601030101010101" charset="-122"/>
              <a:cs typeface="+mn-cs"/>
            </a:endParaRPr>
          </a:p>
        </p:txBody>
      </p:sp>
      <p:sp>
        <p:nvSpPr>
          <p:cNvPr id="12" name="六边形 11"/>
          <p:cNvSpPr/>
          <p:nvPr/>
        </p:nvSpPr>
        <p:spPr bwMode="auto">
          <a:xfrm>
            <a:off x="1380490" y="1710055"/>
            <a:ext cx="930910" cy="738505"/>
          </a:xfrm>
          <a:prstGeom prst="hexagon">
            <a:avLst>
              <a:gd name="adj" fmla="val 25000"/>
              <a:gd name="vf" fmla="val 115470"/>
            </a:avLst>
          </a:prstGeom>
          <a:solidFill>
            <a:srgbClr val="EA0000"/>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defPPr>
              <a:defRPr lang="zh-CN">
                <a:solidFill>
                  <a:schemeClr val="dk1">
                    <a:hueOff val="0"/>
                    <a:satOff val="0"/>
                    <a:lumOff val="0"/>
                    <a:alphaOff val="0"/>
                  </a:schemeClr>
                </a:solidFill>
              </a:defRPr>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80" i="0" u="none" strike="noStrike" kern="1200" cap="none" spc="0" normalizeH="0" baseline="0" noProof="0">
              <a:ln>
                <a:noFill/>
              </a:ln>
              <a:solidFill>
                <a:prstClr val="black">
                  <a:hueOff val="0"/>
                  <a:satOff val="0"/>
                  <a:lumOff val="0"/>
                  <a:alphaOff val="0"/>
                </a:prstClr>
              </a:solidFill>
              <a:effectLst/>
              <a:uLnTx/>
              <a:uFillTx/>
              <a:latin typeface="方正黑体简体" panose="02010601030101010101" charset="-122"/>
              <a:ea typeface="方正黑体简体" panose="02010601030101010101" charset="-122"/>
              <a:cs typeface="+mn-cs"/>
            </a:endParaRPr>
          </a:p>
        </p:txBody>
      </p:sp>
      <p:sp>
        <p:nvSpPr>
          <p:cNvPr id="40" name="KSO_Shape"/>
          <p:cNvSpPr/>
          <p:nvPr/>
        </p:nvSpPr>
        <p:spPr bwMode="auto">
          <a:xfrm>
            <a:off x="1645285" y="1896110"/>
            <a:ext cx="368300" cy="380365"/>
          </a:xfrm>
          <a:custGeom>
            <a:avLst/>
            <a:gdLst>
              <a:gd name="T0" fmla="*/ 527033 w 2960688"/>
              <a:gd name="T1" fmla="*/ 1877159 h 3298826"/>
              <a:gd name="T2" fmla="*/ 409443 w 2960688"/>
              <a:gd name="T3" fmla="*/ 2000501 h 3298826"/>
              <a:gd name="T4" fmla="*/ 411355 w 2960688"/>
              <a:gd name="T5" fmla="*/ 2233197 h 3298826"/>
              <a:gd name="T6" fmla="*/ 351125 w 2960688"/>
              <a:gd name="T7" fmla="*/ 2312034 h 3298826"/>
              <a:gd name="T8" fmla="*/ 273369 w 2960688"/>
              <a:gd name="T9" fmla="*/ 2124161 h 3298826"/>
              <a:gd name="T10" fmla="*/ 346027 w 2960688"/>
              <a:gd name="T11" fmla="*/ 1891464 h 3298826"/>
              <a:gd name="T12" fmla="*/ 896304 w 2960688"/>
              <a:gd name="T13" fmla="*/ 1785321 h 3298826"/>
              <a:gd name="T14" fmla="*/ 1068706 w 2960688"/>
              <a:gd name="T15" fmla="*/ 2016555 h 3298826"/>
              <a:gd name="T16" fmla="*/ 1068071 w 2960688"/>
              <a:gd name="T17" fmla="*/ 2228732 h 3298826"/>
              <a:gd name="T18" fmla="*/ 959169 w 2960688"/>
              <a:gd name="T19" fmla="*/ 2409781 h 3298826"/>
              <a:gd name="T20" fmla="*/ 713741 w 2960688"/>
              <a:gd name="T21" fmla="*/ 2518728 h 3298826"/>
              <a:gd name="T22" fmla="*/ 693421 w 2960688"/>
              <a:gd name="T23" fmla="*/ 1957476 h 3298826"/>
              <a:gd name="T24" fmla="*/ 640080 w 2960688"/>
              <a:gd name="T25" fmla="*/ 1634173 h 3298826"/>
              <a:gd name="T26" fmla="*/ 392430 w 2960688"/>
              <a:gd name="T27" fmla="*/ 1729423 h 3298826"/>
              <a:gd name="T28" fmla="*/ 232092 w 2960688"/>
              <a:gd name="T29" fmla="*/ 1935163 h 3298826"/>
              <a:gd name="T30" fmla="*/ 200025 w 2960688"/>
              <a:gd name="T31" fmla="*/ 2188846 h 3298826"/>
              <a:gd name="T32" fmla="*/ 307658 w 2960688"/>
              <a:gd name="T33" fmla="*/ 2432368 h 3298826"/>
              <a:gd name="T34" fmla="*/ 520065 w 2960688"/>
              <a:gd name="T35" fmla="*/ 2581276 h 3298826"/>
              <a:gd name="T36" fmla="*/ 775335 w 2960688"/>
              <a:gd name="T37" fmla="*/ 2601279 h 3298826"/>
              <a:gd name="T38" fmla="*/ 1014095 w 2960688"/>
              <a:gd name="T39" fmla="*/ 2481581 h 3298826"/>
              <a:gd name="T40" fmla="*/ 1151890 w 2960688"/>
              <a:gd name="T41" fmla="*/ 2263141 h 3298826"/>
              <a:gd name="T42" fmla="*/ 1159510 w 2960688"/>
              <a:gd name="T43" fmla="*/ 2006283 h 3298826"/>
              <a:gd name="T44" fmla="*/ 1027748 w 2960688"/>
              <a:gd name="T45" fmla="*/ 1773556 h 3298826"/>
              <a:gd name="T46" fmla="*/ 803275 w 2960688"/>
              <a:gd name="T47" fmla="*/ 1647190 h 3298826"/>
              <a:gd name="T48" fmla="*/ 1574800 w 2960688"/>
              <a:gd name="T49" fmla="*/ 2092842 h 3298826"/>
              <a:gd name="T50" fmla="*/ 2153920 w 2960688"/>
              <a:gd name="T51" fmla="*/ 1496357 h 3298826"/>
              <a:gd name="T52" fmla="*/ 2773363 w 2960688"/>
              <a:gd name="T53" fmla="*/ 1705761 h 3298826"/>
              <a:gd name="T54" fmla="*/ 2930208 w 2960688"/>
              <a:gd name="T55" fmla="*/ 2034463 h 3298826"/>
              <a:gd name="T56" fmla="*/ 2534285 w 2960688"/>
              <a:gd name="T57" fmla="*/ 2333022 h 3298826"/>
              <a:gd name="T58" fmla="*/ 2062798 w 2960688"/>
              <a:gd name="T59" fmla="*/ 2832102 h 3298826"/>
              <a:gd name="T60" fmla="*/ 1393825 w 2960688"/>
              <a:gd name="T61" fmla="*/ 2435503 h 3298826"/>
              <a:gd name="T62" fmla="*/ 1449705 w 2960688"/>
              <a:gd name="T63" fmla="*/ 1990995 h 3298826"/>
              <a:gd name="T64" fmla="*/ 1293813 w 2960688"/>
              <a:gd name="T65" fmla="*/ 1642623 h 3298826"/>
              <a:gd name="T66" fmla="*/ 818833 w 2960688"/>
              <a:gd name="T67" fmla="*/ 1450340 h 3298826"/>
              <a:gd name="T68" fmla="*/ 1141095 w 2960688"/>
              <a:gd name="T69" fmla="*/ 1611630 h 3298826"/>
              <a:gd name="T70" fmla="*/ 1340803 w 2960688"/>
              <a:gd name="T71" fmla="*/ 1927861 h 3298826"/>
              <a:gd name="T72" fmla="*/ 1348423 w 2960688"/>
              <a:gd name="T73" fmla="*/ 2284731 h 3298826"/>
              <a:gd name="T74" fmla="*/ 1223010 w 2960688"/>
              <a:gd name="T75" fmla="*/ 2541906 h 3298826"/>
              <a:gd name="T76" fmla="*/ 1473200 w 2960688"/>
              <a:gd name="T77" fmla="*/ 3188336 h 3298826"/>
              <a:gd name="T78" fmla="*/ 1409700 w 2960688"/>
              <a:gd name="T79" fmla="*/ 3287079 h 3298826"/>
              <a:gd name="T80" fmla="*/ 1293813 w 2960688"/>
              <a:gd name="T81" fmla="*/ 3278189 h 3298826"/>
              <a:gd name="T82" fmla="*/ 780415 w 2960688"/>
              <a:gd name="T83" fmla="*/ 2798129 h 3298826"/>
              <a:gd name="T84" fmla="*/ 485775 w 2960688"/>
              <a:gd name="T85" fmla="*/ 2775904 h 3298826"/>
              <a:gd name="T86" fmla="*/ 179387 w 2960688"/>
              <a:gd name="T87" fmla="*/ 2582863 h 3298826"/>
              <a:gd name="T88" fmla="*/ 11747 w 2960688"/>
              <a:gd name="T89" fmla="*/ 2248853 h 3298826"/>
              <a:gd name="T90" fmla="*/ 39687 w 2960688"/>
              <a:gd name="T91" fmla="*/ 1891666 h 3298826"/>
              <a:gd name="T92" fmla="*/ 248285 w 2960688"/>
              <a:gd name="T93" fmla="*/ 1593533 h 3298826"/>
              <a:gd name="T94" fmla="*/ 589598 w 2960688"/>
              <a:gd name="T95" fmla="*/ 1443356 h 3298826"/>
              <a:gd name="T96" fmla="*/ 2009571 w 2960688"/>
              <a:gd name="T97" fmla="*/ 44471 h 3298826"/>
              <a:gd name="T98" fmla="*/ 2211293 w 2960688"/>
              <a:gd name="T99" fmla="*/ 227752 h 3298826"/>
              <a:gd name="T100" fmla="*/ 2308501 w 2960688"/>
              <a:gd name="T101" fmla="*/ 511410 h 3298826"/>
              <a:gd name="T102" fmla="*/ 2385695 w 2960688"/>
              <a:gd name="T103" fmla="*/ 681985 h 3298826"/>
              <a:gd name="T104" fmla="*/ 2326608 w 2960688"/>
              <a:gd name="T105" fmla="*/ 854149 h 3298826"/>
              <a:gd name="T106" fmla="*/ 2142358 w 2960688"/>
              <a:gd name="T107" fmla="*/ 1198477 h 3298826"/>
              <a:gd name="T108" fmla="*/ 1940000 w 2960688"/>
              <a:gd name="T109" fmla="*/ 1360477 h 3298826"/>
              <a:gd name="T110" fmla="*/ 1698569 w 2960688"/>
              <a:gd name="T111" fmla="*/ 1367782 h 3298826"/>
              <a:gd name="T112" fmla="*/ 1505106 w 2960688"/>
              <a:gd name="T113" fmla="*/ 1235642 h 3298826"/>
              <a:gd name="T114" fmla="*/ 1298619 w 2960688"/>
              <a:gd name="T115" fmla="*/ 873208 h 3298826"/>
              <a:gd name="T116" fmla="*/ 1219200 w 2960688"/>
              <a:gd name="T117" fmla="*/ 700409 h 3298826"/>
              <a:gd name="T118" fmla="*/ 1306560 w 2960688"/>
              <a:gd name="T119" fmla="*/ 536504 h 3298826"/>
              <a:gd name="T120" fmla="*/ 1394873 w 2960688"/>
              <a:gd name="T121" fmla="*/ 248081 h 3298826"/>
              <a:gd name="T122" fmla="*/ 1587383 w 2960688"/>
              <a:gd name="T123" fmla="*/ 54953 h 3298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60688" h="3298826">
                <a:moveTo>
                  <a:pt x="472859" y="1797050"/>
                </a:moveTo>
                <a:lnTo>
                  <a:pt x="478276" y="1797050"/>
                </a:lnTo>
                <a:lnTo>
                  <a:pt x="483375" y="1797686"/>
                </a:lnTo>
                <a:lnTo>
                  <a:pt x="488792" y="1798640"/>
                </a:lnTo>
                <a:lnTo>
                  <a:pt x="493891" y="1800229"/>
                </a:lnTo>
                <a:lnTo>
                  <a:pt x="499309" y="1802454"/>
                </a:lnTo>
                <a:lnTo>
                  <a:pt x="503770" y="1804679"/>
                </a:lnTo>
                <a:lnTo>
                  <a:pt x="508550" y="1807858"/>
                </a:lnTo>
                <a:lnTo>
                  <a:pt x="512693" y="1811355"/>
                </a:lnTo>
                <a:lnTo>
                  <a:pt x="516836" y="1815170"/>
                </a:lnTo>
                <a:lnTo>
                  <a:pt x="520341" y="1819302"/>
                </a:lnTo>
                <a:lnTo>
                  <a:pt x="523846" y="1824071"/>
                </a:lnTo>
                <a:lnTo>
                  <a:pt x="526396" y="1829157"/>
                </a:lnTo>
                <a:lnTo>
                  <a:pt x="528945" y="1834561"/>
                </a:lnTo>
                <a:lnTo>
                  <a:pt x="530220" y="1839648"/>
                </a:lnTo>
                <a:lnTo>
                  <a:pt x="531495" y="1845370"/>
                </a:lnTo>
                <a:lnTo>
                  <a:pt x="531813" y="1850774"/>
                </a:lnTo>
                <a:lnTo>
                  <a:pt x="531813" y="1855860"/>
                </a:lnTo>
                <a:lnTo>
                  <a:pt x="531495" y="1861264"/>
                </a:lnTo>
                <a:lnTo>
                  <a:pt x="530220" y="1866668"/>
                </a:lnTo>
                <a:lnTo>
                  <a:pt x="528945" y="1871755"/>
                </a:lnTo>
                <a:lnTo>
                  <a:pt x="527033" y="1877159"/>
                </a:lnTo>
                <a:lnTo>
                  <a:pt x="524165" y="1881609"/>
                </a:lnTo>
                <a:lnTo>
                  <a:pt x="520978" y="1886378"/>
                </a:lnTo>
                <a:lnTo>
                  <a:pt x="517792" y="1890510"/>
                </a:lnTo>
                <a:lnTo>
                  <a:pt x="513968" y="1894643"/>
                </a:lnTo>
                <a:lnTo>
                  <a:pt x="509506" y="1898140"/>
                </a:lnTo>
                <a:lnTo>
                  <a:pt x="504726" y="1901636"/>
                </a:lnTo>
                <a:lnTo>
                  <a:pt x="495803" y="1907358"/>
                </a:lnTo>
                <a:lnTo>
                  <a:pt x="486880" y="1913080"/>
                </a:lnTo>
                <a:lnTo>
                  <a:pt x="478913" y="1918803"/>
                </a:lnTo>
                <a:lnTo>
                  <a:pt x="471265" y="1924842"/>
                </a:lnTo>
                <a:lnTo>
                  <a:pt x="463936" y="1931200"/>
                </a:lnTo>
                <a:lnTo>
                  <a:pt x="457244" y="1937240"/>
                </a:lnTo>
                <a:lnTo>
                  <a:pt x="450870" y="1943280"/>
                </a:lnTo>
                <a:lnTo>
                  <a:pt x="444815" y="1949320"/>
                </a:lnTo>
                <a:lnTo>
                  <a:pt x="439398" y="1955678"/>
                </a:lnTo>
                <a:lnTo>
                  <a:pt x="433980" y="1962036"/>
                </a:lnTo>
                <a:lnTo>
                  <a:pt x="429519" y="1968076"/>
                </a:lnTo>
                <a:lnTo>
                  <a:pt x="424739" y="1974751"/>
                </a:lnTo>
                <a:lnTo>
                  <a:pt x="420596" y="1980791"/>
                </a:lnTo>
                <a:lnTo>
                  <a:pt x="416453" y="1987467"/>
                </a:lnTo>
                <a:lnTo>
                  <a:pt x="412948" y="1993825"/>
                </a:lnTo>
                <a:lnTo>
                  <a:pt x="409443" y="2000501"/>
                </a:lnTo>
                <a:lnTo>
                  <a:pt x="406256" y="2006858"/>
                </a:lnTo>
                <a:lnTo>
                  <a:pt x="403388" y="2013534"/>
                </a:lnTo>
                <a:lnTo>
                  <a:pt x="400838" y="2019892"/>
                </a:lnTo>
                <a:lnTo>
                  <a:pt x="398608" y="2026886"/>
                </a:lnTo>
                <a:lnTo>
                  <a:pt x="394465" y="2039919"/>
                </a:lnTo>
                <a:lnTo>
                  <a:pt x="391278" y="2053271"/>
                </a:lnTo>
                <a:lnTo>
                  <a:pt x="388729" y="2066622"/>
                </a:lnTo>
                <a:lnTo>
                  <a:pt x="387135" y="2079974"/>
                </a:lnTo>
                <a:lnTo>
                  <a:pt x="386498" y="2093007"/>
                </a:lnTo>
                <a:lnTo>
                  <a:pt x="385861" y="2106041"/>
                </a:lnTo>
                <a:lnTo>
                  <a:pt x="385861" y="2118439"/>
                </a:lnTo>
                <a:lnTo>
                  <a:pt x="386817" y="2130518"/>
                </a:lnTo>
                <a:lnTo>
                  <a:pt x="387773" y="2141962"/>
                </a:lnTo>
                <a:lnTo>
                  <a:pt x="389366" y="2153724"/>
                </a:lnTo>
                <a:lnTo>
                  <a:pt x="391278" y="2164215"/>
                </a:lnTo>
                <a:lnTo>
                  <a:pt x="393190" y="2174705"/>
                </a:lnTo>
                <a:lnTo>
                  <a:pt x="395421" y="2184242"/>
                </a:lnTo>
                <a:lnTo>
                  <a:pt x="397970" y="2193461"/>
                </a:lnTo>
                <a:lnTo>
                  <a:pt x="402432" y="2209038"/>
                </a:lnTo>
                <a:lnTo>
                  <a:pt x="406574" y="2221435"/>
                </a:lnTo>
                <a:lnTo>
                  <a:pt x="409761" y="2229383"/>
                </a:lnTo>
                <a:lnTo>
                  <a:pt x="411355" y="2233197"/>
                </a:lnTo>
                <a:lnTo>
                  <a:pt x="413585" y="2238602"/>
                </a:lnTo>
                <a:lnTo>
                  <a:pt x="415179" y="2244006"/>
                </a:lnTo>
                <a:lnTo>
                  <a:pt x="416453" y="2249728"/>
                </a:lnTo>
                <a:lnTo>
                  <a:pt x="416772" y="2255132"/>
                </a:lnTo>
                <a:lnTo>
                  <a:pt x="416772" y="2260536"/>
                </a:lnTo>
                <a:lnTo>
                  <a:pt x="415816" y="2265940"/>
                </a:lnTo>
                <a:lnTo>
                  <a:pt x="414860" y="2271026"/>
                </a:lnTo>
                <a:lnTo>
                  <a:pt x="413267" y="2276113"/>
                </a:lnTo>
                <a:lnTo>
                  <a:pt x="411036" y="2281199"/>
                </a:lnTo>
                <a:lnTo>
                  <a:pt x="408168" y="2285967"/>
                </a:lnTo>
                <a:lnTo>
                  <a:pt x="405300" y="2290736"/>
                </a:lnTo>
                <a:lnTo>
                  <a:pt x="401794" y="2294868"/>
                </a:lnTo>
                <a:lnTo>
                  <a:pt x="397970" y="2298683"/>
                </a:lnTo>
                <a:lnTo>
                  <a:pt x="393509" y="2302180"/>
                </a:lnTo>
                <a:lnTo>
                  <a:pt x="389047" y="2305359"/>
                </a:lnTo>
                <a:lnTo>
                  <a:pt x="383630" y="2307902"/>
                </a:lnTo>
                <a:lnTo>
                  <a:pt x="378213" y="2309809"/>
                </a:lnTo>
                <a:lnTo>
                  <a:pt x="372795" y="2311717"/>
                </a:lnTo>
                <a:lnTo>
                  <a:pt x="367696" y="2312670"/>
                </a:lnTo>
                <a:lnTo>
                  <a:pt x="361642" y="2312988"/>
                </a:lnTo>
                <a:lnTo>
                  <a:pt x="356543" y="2312988"/>
                </a:lnTo>
                <a:lnTo>
                  <a:pt x="351125" y="2312034"/>
                </a:lnTo>
                <a:lnTo>
                  <a:pt x="345708" y="2311081"/>
                </a:lnTo>
                <a:lnTo>
                  <a:pt x="340609" y="2309491"/>
                </a:lnTo>
                <a:lnTo>
                  <a:pt x="335829" y="2307584"/>
                </a:lnTo>
                <a:lnTo>
                  <a:pt x="330730" y="2304723"/>
                </a:lnTo>
                <a:lnTo>
                  <a:pt x="326587" y="2301862"/>
                </a:lnTo>
                <a:lnTo>
                  <a:pt x="322126" y="2298365"/>
                </a:lnTo>
                <a:lnTo>
                  <a:pt x="318302" y="2294550"/>
                </a:lnTo>
                <a:lnTo>
                  <a:pt x="314478" y="2289782"/>
                </a:lnTo>
                <a:lnTo>
                  <a:pt x="311610" y="2285332"/>
                </a:lnTo>
                <a:lnTo>
                  <a:pt x="308742" y="2280245"/>
                </a:lnTo>
                <a:lnTo>
                  <a:pt x="306830" y="2275795"/>
                </a:lnTo>
                <a:lnTo>
                  <a:pt x="302687" y="2264987"/>
                </a:lnTo>
                <a:lnTo>
                  <a:pt x="296951" y="2249092"/>
                </a:lnTo>
                <a:lnTo>
                  <a:pt x="293764" y="2239237"/>
                </a:lnTo>
                <a:lnTo>
                  <a:pt x="290259" y="2228111"/>
                </a:lnTo>
                <a:lnTo>
                  <a:pt x="287391" y="2216349"/>
                </a:lnTo>
                <a:lnTo>
                  <a:pt x="284204" y="2202998"/>
                </a:lnTo>
                <a:lnTo>
                  <a:pt x="281017" y="2189328"/>
                </a:lnTo>
                <a:lnTo>
                  <a:pt x="278468" y="2173752"/>
                </a:lnTo>
                <a:lnTo>
                  <a:pt x="276556" y="2158175"/>
                </a:lnTo>
                <a:lnTo>
                  <a:pt x="274644" y="2141645"/>
                </a:lnTo>
                <a:lnTo>
                  <a:pt x="273369" y="2124161"/>
                </a:lnTo>
                <a:lnTo>
                  <a:pt x="273050" y="2106041"/>
                </a:lnTo>
                <a:lnTo>
                  <a:pt x="273369" y="2088239"/>
                </a:lnTo>
                <a:lnTo>
                  <a:pt x="274325" y="2078384"/>
                </a:lnTo>
                <a:lnTo>
                  <a:pt x="274962" y="2069483"/>
                </a:lnTo>
                <a:lnTo>
                  <a:pt x="275918" y="2059629"/>
                </a:lnTo>
                <a:lnTo>
                  <a:pt x="277193" y="2049774"/>
                </a:lnTo>
                <a:lnTo>
                  <a:pt x="278786" y="2040237"/>
                </a:lnTo>
                <a:lnTo>
                  <a:pt x="280698" y="2030382"/>
                </a:lnTo>
                <a:lnTo>
                  <a:pt x="282929" y="2020846"/>
                </a:lnTo>
                <a:lnTo>
                  <a:pt x="285479" y="2010673"/>
                </a:lnTo>
                <a:lnTo>
                  <a:pt x="288347" y="2000819"/>
                </a:lnTo>
                <a:lnTo>
                  <a:pt x="291533" y="1990328"/>
                </a:lnTo>
                <a:lnTo>
                  <a:pt x="295039" y="1980473"/>
                </a:lnTo>
                <a:lnTo>
                  <a:pt x="299181" y="1970619"/>
                </a:lnTo>
                <a:lnTo>
                  <a:pt x="303324" y="1960446"/>
                </a:lnTo>
                <a:lnTo>
                  <a:pt x="308423" y="1950274"/>
                </a:lnTo>
                <a:lnTo>
                  <a:pt x="313522" y="1940419"/>
                </a:lnTo>
                <a:lnTo>
                  <a:pt x="319258" y="1930247"/>
                </a:lnTo>
                <a:lnTo>
                  <a:pt x="325313" y="1920710"/>
                </a:lnTo>
                <a:lnTo>
                  <a:pt x="331368" y="1910855"/>
                </a:lnTo>
                <a:lnTo>
                  <a:pt x="338697" y="1901318"/>
                </a:lnTo>
                <a:lnTo>
                  <a:pt x="346027" y="1891464"/>
                </a:lnTo>
                <a:lnTo>
                  <a:pt x="353675" y="1881927"/>
                </a:lnTo>
                <a:lnTo>
                  <a:pt x="362279" y="1872708"/>
                </a:lnTo>
                <a:lnTo>
                  <a:pt x="370883" y="1863807"/>
                </a:lnTo>
                <a:lnTo>
                  <a:pt x="380125" y="1854906"/>
                </a:lnTo>
                <a:lnTo>
                  <a:pt x="389685" y="1846005"/>
                </a:lnTo>
                <a:lnTo>
                  <a:pt x="400201" y="1837740"/>
                </a:lnTo>
                <a:lnTo>
                  <a:pt x="411036" y="1829157"/>
                </a:lnTo>
                <a:lnTo>
                  <a:pt x="422190" y="1820892"/>
                </a:lnTo>
                <a:lnTo>
                  <a:pt x="433980" y="1813263"/>
                </a:lnTo>
                <a:lnTo>
                  <a:pt x="446409" y="1805315"/>
                </a:lnTo>
                <a:lnTo>
                  <a:pt x="451189" y="1802772"/>
                </a:lnTo>
                <a:lnTo>
                  <a:pt x="456606" y="1800547"/>
                </a:lnTo>
                <a:lnTo>
                  <a:pt x="461705" y="1798957"/>
                </a:lnTo>
                <a:lnTo>
                  <a:pt x="467441" y="1797686"/>
                </a:lnTo>
                <a:lnTo>
                  <a:pt x="472859" y="1797050"/>
                </a:lnTo>
                <a:close/>
                <a:moveTo>
                  <a:pt x="799783" y="1741488"/>
                </a:moveTo>
                <a:lnTo>
                  <a:pt x="816611" y="1747205"/>
                </a:lnTo>
                <a:lnTo>
                  <a:pt x="833438" y="1753558"/>
                </a:lnTo>
                <a:lnTo>
                  <a:pt x="849631" y="1760228"/>
                </a:lnTo>
                <a:lnTo>
                  <a:pt x="865506" y="1767851"/>
                </a:lnTo>
                <a:lnTo>
                  <a:pt x="881064" y="1776427"/>
                </a:lnTo>
                <a:lnTo>
                  <a:pt x="896304" y="1785321"/>
                </a:lnTo>
                <a:lnTo>
                  <a:pt x="910909" y="1795167"/>
                </a:lnTo>
                <a:lnTo>
                  <a:pt x="925514" y="1805332"/>
                </a:lnTo>
                <a:lnTo>
                  <a:pt x="939166" y="1816131"/>
                </a:lnTo>
                <a:lnTo>
                  <a:pt x="952819" y="1827566"/>
                </a:lnTo>
                <a:lnTo>
                  <a:pt x="965201" y="1839953"/>
                </a:lnTo>
                <a:lnTo>
                  <a:pt x="977584" y="1852976"/>
                </a:lnTo>
                <a:lnTo>
                  <a:pt x="989331" y="1866317"/>
                </a:lnTo>
                <a:lnTo>
                  <a:pt x="1000444" y="1879975"/>
                </a:lnTo>
                <a:lnTo>
                  <a:pt x="1011239" y="1894586"/>
                </a:lnTo>
                <a:lnTo>
                  <a:pt x="1021081" y="1909514"/>
                </a:lnTo>
                <a:lnTo>
                  <a:pt x="1026479" y="1918090"/>
                </a:lnTo>
                <a:lnTo>
                  <a:pt x="1031559" y="1926666"/>
                </a:lnTo>
                <a:lnTo>
                  <a:pt x="1036004" y="1935242"/>
                </a:lnTo>
                <a:lnTo>
                  <a:pt x="1040766" y="1944136"/>
                </a:lnTo>
                <a:lnTo>
                  <a:pt x="1044894" y="1952712"/>
                </a:lnTo>
                <a:lnTo>
                  <a:pt x="1049021" y="1961605"/>
                </a:lnTo>
                <a:lnTo>
                  <a:pt x="1052831" y="1970817"/>
                </a:lnTo>
                <a:lnTo>
                  <a:pt x="1056324" y="1979710"/>
                </a:lnTo>
                <a:lnTo>
                  <a:pt x="1059816" y="1988922"/>
                </a:lnTo>
                <a:lnTo>
                  <a:pt x="1062991" y="1997815"/>
                </a:lnTo>
                <a:lnTo>
                  <a:pt x="1065849" y="2007026"/>
                </a:lnTo>
                <a:lnTo>
                  <a:pt x="1068706" y="2016555"/>
                </a:lnTo>
                <a:lnTo>
                  <a:pt x="1070929" y="2025767"/>
                </a:lnTo>
                <a:lnTo>
                  <a:pt x="1073151" y="2035295"/>
                </a:lnTo>
                <a:lnTo>
                  <a:pt x="1075056" y="2044507"/>
                </a:lnTo>
                <a:lnTo>
                  <a:pt x="1076961" y="2054353"/>
                </a:lnTo>
                <a:lnTo>
                  <a:pt x="1078549" y="2063882"/>
                </a:lnTo>
                <a:lnTo>
                  <a:pt x="1079819" y="2073411"/>
                </a:lnTo>
                <a:lnTo>
                  <a:pt x="1080771" y="2082940"/>
                </a:lnTo>
                <a:lnTo>
                  <a:pt x="1081724" y="2092786"/>
                </a:lnTo>
                <a:lnTo>
                  <a:pt x="1082359" y="2102315"/>
                </a:lnTo>
                <a:lnTo>
                  <a:pt x="1082676" y="2111844"/>
                </a:lnTo>
                <a:lnTo>
                  <a:pt x="1082676" y="2122008"/>
                </a:lnTo>
                <a:lnTo>
                  <a:pt x="1082676" y="2131537"/>
                </a:lnTo>
                <a:lnTo>
                  <a:pt x="1082359" y="2141066"/>
                </a:lnTo>
                <a:lnTo>
                  <a:pt x="1081724" y="2150913"/>
                </a:lnTo>
                <a:lnTo>
                  <a:pt x="1080771" y="2160442"/>
                </a:lnTo>
                <a:lnTo>
                  <a:pt x="1079819" y="2170606"/>
                </a:lnTo>
                <a:lnTo>
                  <a:pt x="1078231" y="2180135"/>
                </a:lnTo>
                <a:lnTo>
                  <a:pt x="1076644" y="2189981"/>
                </a:lnTo>
                <a:lnTo>
                  <a:pt x="1075056" y="2199510"/>
                </a:lnTo>
                <a:lnTo>
                  <a:pt x="1072834" y="2209674"/>
                </a:lnTo>
                <a:lnTo>
                  <a:pt x="1070611" y="2219203"/>
                </a:lnTo>
                <a:lnTo>
                  <a:pt x="1068071" y="2228732"/>
                </a:lnTo>
                <a:lnTo>
                  <a:pt x="1065214" y="2238261"/>
                </a:lnTo>
                <a:lnTo>
                  <a:pt x="1062356" y="2247472"/>
                </a:lnTo>
                <a:lnTo>
                  <a:pt x="1058864" y="2257001"/>
                </a:lnTo>
                <a:lnTo>
                  <a:pt x="1055689" y="2266212"/>
                </a:lnTo>
                <a:lnTo>
                  <a:pt x="1052196" y="2275106"/>
                </a:lnTo>
                <a:lnTo>
                  <a:pt x="1048386" y="2284317"/>
                </a:lnTo>
                <a:lnTo>
                  <a:pt x="1044259" y="2292893"/>
                </a:lnTo>
                <a:lnTo>
                  <a:pt x="1039814" y="2301787"/>
                </a:lnTo>
                <a:lnTo>
                  <a:pt x="1035369" y="2310045"/>
                </a:lnTo>
                <a:lnTo>
                  <a:pt x="1030606" y="2318621"/>
                </a:lnTo>
                <a:lnTo>
                  <a:pt x="1025844" y="2327197"/>
                </a:lnTo>
                <a:lnTo>
                  <a:pt x="1020764" y="2335456"/>
                </a:lnTo>
                <a:lnTo>
                  <a:pt x="1015366" y="2343396"/>
                </a:lnTo>
                <a:lnTo>
                  <a:pt x="1009969" y="2351655"/>
                </a:lnTo>
                <a:lnTo>
                  <a:pt x="1004254" y="2359278"/>
                </a:lnTo>
                <a:lnTo>
                  <a:pt x="998539" y="2366901"/>
                </a:lnTo>
                <a:lnTo>
                  <a:pt x="992506" y="2374524"/>
                </a:lnTo>
                <a:lnTo>
                  <a:pt x="985839" y="2381830"/>
                </a:lnTo>
                <a:lnTo>
                  <a:pt x="979806" y="2389135"/>
                </a:lnTo>
                <a:lnTo>
                  <a:pt x="972821" y="2396440"/>
                </a:lnTo>
                <a:lnTo>
                  <a:pt x="966471" y="2403111"/>
                </a:lnTo>
                <a:lnTo>
                  <a:pt x="959169" y="2409781"/>
                </a:lnTo>
                <a:lnTo>
                  <a:pt x="952184" y="2416451"/>
                </a:lnTo>
                <a:lnTo>
                  <a:pt x="944564" y="2423121"/>
                </a:lnTo>
                <a:lnTo>
                  <a:pt x="937261" y="2429156"/>
                </a:lnTo>
                <a:lnTo>
                  <a:pt x="929641" y="2435191"/>
                </a:lnTo>
                <a:lnTo>
                  <a:pt x="921704" y="2441544"/>
                </a:lnTo>
                <a:lnTo>
                  <a:pt x="913766" y="2447261"/>
                </a:lnTo>
                <a:lnTo>
                  <a:pt x="905511" y="2452661"/>
                </a:lnTo>
                <a:lnTo>
                  <a:pt x="897256" y="2458061"/>
                </a:lnTo>
                <a:lnTo>
                  <a:pt x="884874" y="2465684"/>
                </a:lnTo>
                <a:lnTo>
                  <a:pt x="872809" y="2472354"/>
                </a:lnTo>
                <a:lnTo>
                  <a:pt x="860426" y="2478707"/>
                </a:lnTo>
                <a:lnTo>
                  <a:pt x="847726" y="2484742"/>
                </a:lnTo>
                <a:lnTo>
                  <a:pt x="834708" y="2490141"/>
                </a:lnTo>
                <a:lnTo>
                  <a:pt x="821691" y="2495541"/>
                </a:lnTo>
                <a:lnTo>
                  <a:pt x="808991" y="2499988"/>
                </a:lnTo>
                <a:lnTo>
                  <a:pt x="795338" y="2503799"/>
                </a:lnTo>
                <a:lnTo>
                  <a:pt x="782003" y="2507611"/>
                </a:lnTo>
                <a:lnTo>
                  <a:pt x="768668" y="2510787"/>
                </a:lnTo>
                <a:lnTo>
                  <a:pt x="755016" y="2513328"/>
                </a:lnTo>
                <a:lnTo>
                  <a:pt x="741046" y="2515552"/>
                </a:lnTo>
                <a:lnTo>
                  <a:pt x="727393" y="2517140"/>
                </a:lnTo>
                <a:lnTo>
                  <a:pt x="713741" y="2518728"/>
                </a:lnTo>
                <a:lnTo>
                  <a:pt x="699771" y="2519363"/>
                </a:lnTo>
                <a:lnTo>
                  <a:pt x="685801" y="2519363"/>
                </a:lnTo>
                <a:lnTo>
                  <a:pt x="675958" y="2519363"/>
                </a:lnTo>
                <a:lnTo>
                  <a:pt x="666116" y="2519046"/>
                </a:lnTo>
                <a:lnTo>
                  <a:pt x="646113" y="2517140"/>
                </a:lnTo>
                <a:lnTo>
                  <a:pt x="647701" y="2406922"/>
                </a:lnTo>
                <a:lnTo>
                  <a:pt x="648971" y="2312586"/>
                </a:lnTo>
                <a:lnTo>
                  <a:pt x="650241" y="2242708"/>
                </a:lnTo>
                <a:lnTo>
                  <a:pt x="650876" y="2220156"/>
                </a:lnTo>
                <a:lnTo>
                  <a:pt x="651193" y="2207133"/>
                </a:lnTo>
                <a:lnTo>
                  <a:pt x="653416" y="2182040"/>
                </a:lnTo>
                <a:lnTo>
                  <a:pt x="656273" y="2157583"/>
                </a:lnTo>
                <a:lnTo>
                  <a:pt x="658813" y="2134078"/>
                </a:lnTo>
                <a:lnTo>
                  <a:pt x="661988" y="2111209"/>
                </a:lnTo>
                <a:lnTo>
                  <a:pt x="665481" y="2089293"/>
                </a:lnTo>
                <a:lnTo>
                  <a:pt x="668973" y="2068329"/>
                </a:lnTo>
                <a:lnTo>
                  <a:pt x="672148" y="2048001"/>
                </a:lnTo>
                <a:lnTo>
                  <a:pt x="675958" y="2028625"/>
                </a:lnTo>
                <a:lnTo>
                  <a:pt x="680403" y="2009885"/>
                </a:lnTo>
                <a:lnTo>
                  <a:pt x="684531" y="1991463"/>
                </a:lnTo>
                <a:lnTo>
                  <a:pt x="688658" y="1974311"/>
                </a:lnTo>
                <a:lnTo>
                  <a:pt x="693421" y="1957476"/>
                </a:lnTo>
                <a:lnTo>
                  <a:pt x="697866" y="1941595"/>
                </a:lnTo>
                <a:lnTo>
                  <a:pt x="702946" y="1926031"/>
                </a:lnTo>
                <a:lnTo>
                  <a:pt x="707708" y="1911420"/>
                </a:lnTo>
                <a:lnTo>
                  <a:pt x="712788" y="1897444"/>
                </a:lnTo>
                <a:lnTo>
                  <a:pt x="717868" y="1883786"/>
                </a:lnTo>
                <a:lnTo>
                  <a:pt x="723266" y="1870763"/>
                </a:lnTo>
                <a:lnTo>
                  <a:pt x="728663" y="1858693"/>
                </a:lnTo>
                <a:lnTo>
                  <a:pt x="733743" y="1846941"/>
                </a:lnTo>
                <a:lnTo>
                  <a:pt x="739141" y="1835824"/>
                </a:lnTo>
                <a:lnTo>
                  <a:pt x="744538" y="1825025"/>
                </a:lnTo>
                <a:lnTo>
                  <a:pt x="750253" y="1814543"/>
                </a:lnTo>
                <a:lnTo>
                  <a:pt x="755651" y="1804696"/>
                </a:lnTo>
                <a:lnTo>
                  <a:pt x="761366" y="1795485"/>
                </a:lnTo>
                <a:lnTo>
                  <a:pt x="766763" y="1786591"/>
                </a:lnTo>
                <a:lnTo>
                  <a:pt x="777876" y="1770392"/>
                </a:lnTo>
                <a:lnTo>
                  <a:pt x="788988" y="1755464"/>
                </a:lnTo>
                <a:lnTo>
                  <a:pt x="799783" y="1741488"/>
                </a:lnTo>
                <a:close/>
                <a:moveTo>
                  <a:pt x="687070" y="1632268"/>
                </a:moveTo>
                <a:lnTo>
                  <a:pt x="675640" y="1632585"/>
                </a:lnTo>
                <a:lnTo>
                  <a:pt x="663575" y="1632585"/>
                </a:lnTo>
                <a:lnTo>
                  <a:pt x="651828" y="1633538"/>
                </a:lnTo>
                <a:lnTo>
                  <a:pt x="640080" y="1634173"/>
                </a:lnTo>
                <a:lnTo>
                  <a:pt x="628015" y="1635760"/>
                </a:lnTo>
                <a:lnTo>
                  <a:pt x="616585" y="1637348"/>
                </a:lnTo>
                <a:lnTo>
                  <a:pt x="604838" y="1638935"/>
                </a:lnTo>
                <a:lnTo>
                  <a:pt x="592773" y="1641158"/>
                </a:lnTo>
                <a:lnTo>
                  <a:pt x="581343" y="1643381"/>
                </a:lnTo>
                <a:lnTo>
                  <a:pt x="569595" y="1645920"/>
                </a:lnTo>
                <a:lnTo>
                  <a:pt x="558165" y="1649095"/>
                </a:lnTo>
                <a:lnTo>
                  <a:pt x="546735" y="1652270"/>
                </a:lnTo>
                <a:lnTo>
                  <a:pt x="534670" y="1655763"/>
                </a:lnTo>
                <a:lnTo>
                  <a:pt x="523240" y="1659573"/>
                </a:lnTo>
                <a:lnTo>
                  <a:pt x="512128" y="1663700"/>
                </a:lnTo>
                <a:lnTo>
                  <a:pt x="500698" y="1668145"/>
                </a:lnTo>
                <a:lnTo>
                  <a:pt x="489268" y="1672908"/>
                </a:lnTo>
                <a:lnTo>
                  <a:pt x="478155" y="1678305"/>
                </a:lnTo>
                <a:lnTo>
                  <a:pt x="467043" y="1683703"/>
                </a:lnTo>
                <a:lnTo>
                  <a:pt x="455930" y="1689418"/>
                </a:lnTo>
                <a:lnTo>
                  <a:pt x="444818" y="1695133"/>
                </a:lnTo>
                <a:lnTo>
                  <a:pt x="434023" y="1701483"/>
                </a:lnTo>
                <a:lnTo>
                  <a:pt x="423545" y="1708150"/>
                </a:lnTo>
                <a:lnTo>
                  <a:pt x="412750" y="1714818"/>
                </a:lnTo>
                <a:lnTo>
                  <a:pt x="402273" y="1721803"/>
                </a:lnTo>
                <a:lnTo>
                  <a:pt x="392430" y="1729423"/>
                </a:lnTo>
                <a:lnTo>
                  <a:pt x="382588" y="1736726"/>
                </a:lnTo>
                <a:lnTo>
                  <a:pt x="373063" y="1744663"/>
                </a:lnTo>
                <a:lnTo>
                  <a:pt x="363220" y="1752283"/>
                </a:lnTo>
                <a:lnTo>
                  <a:pt x="354330" y="1760856"/>
                </a:lnTo>
                <a:lnTo>
                  <a:pt x="345440" y="1768793"/>
                </a:lnTo>
                <a:lnTo>
                  <a:pt x="336550" y="1777683"/>
                </a:lnTo>
                <a:lnTo>
                  <a:pt x="328295" y="1785938"/>
                </a:lnTo>
                <a:lnTo>
                  <a:pt x="320040" y="1795146"/>
                </a:lnTo>
                <a:lnTo>
                  <a:pt x="312103" y="1804036"/>
                </a:lnTo>
                <a:lnTo>
                  <a:pt x="304483" y="1813243"/>
                </a:lnTo>
                <a:lnTo>
                  <a:pt x="297180" y="1822768"/>
                </a:lnTo>
                <a:lnTo>
                  <a:pt x="289878" y="1832293"/>
                </a:lnTo>
                <a:lnTo>
                  <a:pt x="282893" y="1841818"/>
                </a:lnTo>
                <a:lnTo>
                  <a:pt x="276225" y="1851978"/>
                </a:lnTo>
                <a:lnTo>
                  <a:pt x="269875" y="1861821"/>
                </a:lnTo>
                <a:lnTo>
                  <a:pt x="263842" y="1871663"/>
                </a:lnTo>
                <a:lnTo>
                  <a:pt x="257810" y="1882141"/>
                </a:lnTo>
                <a:lnTo>
                  <a:pt x="252095" y="1892301"/>
                </a:lnTo>
                <a:lnTo>
                  <a:pt x="246697" y="1903096"/>
                </a:lnTo>
                <a:lnTo>
                  <a:pt x="241617" y="1913573"/>
                </a:lnTo>
                <a:lnTo>
                  <a:pt x="236855" y="1924051"/>
                </a:lnTo>
                <a:lnTo>
                  <a:pt x="232092" y="1935163"/>
                </a:lnTo>
                <a:lnTo>
                  <a:pt x="227965" y="1945958"/>
                </a:lnTo>
                <a:lnTo>
                  <a:pt x="223837" y="1957071"/>
                </a:lnTo>
                <a:lnTo>
                  <a:pt x="220027" y="1968183"/>
                </a:lnTo>
                <a:lnTo>
                  <a:pt x="216535" y="1979296"/>
                </a:lnTo>
                <a:lnTo>
                  <a:pt x="213360" y="1990726"/>
                </a:lnTo>
                <a:lnTo>
                  <a:pt x="210502" y="2001838"/>
                </a:lnTo>
                <a:lnTo>
                  <a:pt x="207645" y="2013268"/>
                </a:lnTo>
                <a:lnTo>
                  <a:pt x="205105" y="2024698"/>
                </a:lnTo>
                <a:lnTo>
                  <a:pt x="203200" y="2036763"/>
                </a:lnTo>
                <a:lnTo>
                  <a:pt x="201295" y="2048193"/>
                </a:lnTo>
                <a:lnTo>
                  <a:pt x="199390" y="2059623"/>
                </a:lnTo>
                <a:lnTo>
                  <a:pt x="198120" y="2071371"/>
                </a:lnTo>
                <a:lnTo>
                  <a:pt x="196850" y="2082801"/>
                </a:lnTo>
                <a:lnTo>
                  <a:pt x="196215" y="2094866"/>
                </a:lnTo>
                <a:lnTo>
                  <a:pt x="195897" y="2106613"/>
                </a:lnTo>
                <a:lnTo>
                  <a:pt x="195580" y="2118043"/>
                </a:lnTo>
                <a:lnTo>
                  <a:pt x="195580" y="2129791"/>
                </a:lnTo>
                <a:lnTo>
                  <a:pt x="195897" y="2141856"/>
                </a:lnTo>
                <a:lnTo>
                  <a:pt x="196532" y="2153603"/>
                </a:lnTo>
                <a:lnTo>
                  <a:pt x="197485" y="2165668"/>
                </a:lnTo>
                <a:lnTo>
                  <a:pt x="198437" y="2177098"/>
                </a:lnTo>
                <a:lnTo>
                  <a:pt x="200025" y="2188846"/>
                </a:lnTo>
                <a:lnTo>
                  <a:pt x="201930" y="2200593"/>
                </a:lnTo>
                <a:lnTo>
                  <a:pt x="203835" y="2212023"/>
                </a:lnTo>
                <a:lnTo>
                  <a:pt x="206057" y="2224088"/>
                </a:lnTo>
                <a:lnTo>
                  <a:pt x="208915" y="2235518"/>
                </a:lnTo>
                <a:lnTo>
                  <a:pt x="211772" y="2247266"/>
                </a:lnTo>
                <a:lnTo>
                  <a:pt x="215265" y="2258696"/>
                </a:lnTo>
                <a:lnTo>
                  <a:pt x="218757" y="2270443"/>
                </a:lnTo>
                <a:lnTo>
                  <a:pt x="222567" y="2281873"/>
                </a:lnTo>
                <a:lnTo>
                  <a:pt x="226695" y="2293303"/>
                </a:lnTo>
                <a:lnTo>
                  <a:pt x="231140" y="2304733"/>
                </a:lnTo>
                <a:lnTo>
                  <a:pt x="235902" y="2315846"/>
                </a:lnTo>
                <a:lnTo>
                  <a:pt x="240982" y="2327276"/>
                </a:lnTo>
                <a:lnTo>
                  <a:pt x="246380" y="2338388"/>
                </a:lnTo>
                <a:lnTo>
                  <a:pt x="252095" y="2349501"/>
                </a:lnTo>
                <a:lnTo>
                  <a:pt x="257810" y="2360296"/>
                </a:lnTo>
                <a:lnTo>
                  <a:pt x="264160" y="2371408"/>
                </a:lnTo>
                <a:lnTo>
                  <a:pt x="270827" y="2381886"/>
                </a:lnTo>
                <a:lnTo>
                  <a:pt x="277813" y="2392681"/>
                </a:lnTo>
                <a:lnTo>
                  <a:pt x="284798" y="2403158"/>
                </a:lnTo>
                <a:lnTo>
                  <a:pt x="292100" y="2413001"/>
                </a:lnTo>
                <a:lnTo>
                  <a:pt x="299720" y="2422843"/>
                </a:lnTo>
                <a:lnTo>
                  <a:pt x="307658" y="2432368"/>
                </a:lnTo>
                <a:lnTo>
                  <a:pt x="315595" y="2442211"/>
                </a:lnTo>
                <a:lnTo>
                  <a:pt x="323533" y="2451101"/>
                </a:lnTo>
                <a:lnTo>
                  <a:pt x="332105" y="2459991"/>
                </a:lnTo>
                <a:lnTo>
                  <a:pt x="340360" y="2468881"/>
                </a:lnTo>
                <a:lnTo>
                  <a:pt x="349250" y="2477136"/>
                </a:lnTo>
                <a:lnTo>
                  <a:pt x="358140" y="2485391"/>
                </a:lnTo>
                <a:lnTo>
                  <a:pt x="367348" y="2493328"/>
                </a:lnTo>
                <a:lnTo>
                  <a:pt x="376238" y="2500948"/>
                </a:lnTo>
                <a:lnTo>
                  <a:pt x="385445" y="2508251"/>
                </a:lnTo>
                <a:lnTo>
                  <a:pt x="394970" y="2515553"/>
                </a:lnTo>
                <a:lnTo>
                  <a:pt x="405130" y="2522538"/>
                </a:lnTo>
                <a:lnTo>
                  <a:pt x="414655" y="2528888"/>
                </a:lnTo>
                <a:lnTo>
                  <a:pt x="424498" y="2535556"/>
                </a:lnTo>
                <a:lnTo>
                  <a:pt x="434975" y="2541588"/>
                </a:lnTo>
                <a:lnTo>
                  <a:pt x="445135" y="2547621"/>
                </a:lnTo>
                <a:lnTo>
                  <a:pt x="455613" y="2553018"/>
                </a:lnTo>
                <a:lnTo>
                  <a:pt x="465773" y="2558416"/>
                </a:lnTo>
                <a:lnTo>
                  <a:pt x="476568" y="2563813"/>
                </a:lnTo>
                <a:lnTo>
                  <a:pt x="487363" y="2568258"/>
                </a:lnTo>
                <a:lnTo>
                  <a:pt x="498158" y="2573021"/>
                </a:lnTo>
                <a:lnTo>
                  <a:pt x="509270" y="2577466"/>
                </a:lnTo>
                <a:lnTo>
                  <a:pt x="520065" y="2581276"/>
                </a:lnTo>
                <a:lnTo>
                  <a:pt x="531178" y="2585086"/>
                </a:lnTo>
                <a:lnTo>
                  <a:pt x="542290" y="2588896"/>
                </a:lnTo>
                <a:lnTo>
                  <a:pt x="553720" y="2592071"/>
                </a:lnTo>
                <a:lnTo>
                  <a:pt x="564833" y="2594928"/>
                </a:lnTo>
                <a:lnTo>
                  <a:pt x="576580" y="2597786"/>
                </a:lnTo>
                <a:lnTo>
                  <a:pt x="588010" y="2600326"/>
                </a:lnTo>
                <a:lnTo>
                  <a:pt x="599440" y="2602231"/>
                </a:lnTo>
                <a:lnTo>
                  <a:pt x="611188" y="2604136"/>
                </a:lnTo>
                <a:lnTo>
                  <a:pt x="622618" y="2605724"/>
                </a:lnTo>
                <a:lnTo>
                  <a:pt x="634683" y="2607311"/>
                </a:lnTo>
                <a:lnTo>
                  <a:pt x="646113" y="2608581"/>
                </a:lnTo>
                <a:lnTo>
                  <a:pt x="657860" y="2609216"/>
                </a:lnTo>
                <a:lnTo>
                  <a:pt x="669925" y="2609534"/>
                </a:lnTo>
                <a:lnTo>
                  <a:pt x="681355" y="2609851"/>
                </a:lnTo>
                <a:lnTo>
                  <a:pt x="693103" y="2609851"/>
                </a:lnTo>
                <a:lnTo>
                  <a:pt x="704850" y="2609534"/>
                </a:lnTo>
                <a:lnTo>
                  <a:pt x="716915" y="2608899"/>
                </a:lnTo>
                <a:lnTo>
                  <a:pt x="728345" y="2607946"/>
                </a:lnTo>
                <a:lnTo>
                  <a:pt x="740093" y="2606676"/>
                </a:lnTo>
                <a:lnTo>
                  <a:pt x="752158" y="2605406"/>
                </a:lnTo>
                <a:lnTo>
                  <a:pt x="763905" y="2603501"/>
                </a:lnTo>
                <a:lnTo>
                  <a:pt x="775335" y="2601279"/>
                </a:lnTo>
                <a:lnTo>
                  <a:pt x="787083" y="2598738"/>
                </a:lnTo>
                <a:lnTo>
                  <a:pt x="798830" y="2596198"/>
                </a:lnTo>
                <a:lnTo>
                  <a:pt x="810578" y="2593658"/>
                </a:lnTo>
                <a:lnTo>
                  <a:pt x="822008" y="2590166"/>
                </a:lnTo>
                <a:lnTo>
                  <a:pt x="833438" y="2586673"/>
                </a:lnTo>
                <a:lnTo>
                  <a:pt x="844868" y="2582863"/>
                </a:lnTo>
                <a:lnTo>
                  <a:pt x="856615" y="2578736"/>
                </a:lnTo>
                <a:lnTo>
                  <a:pt x="867410" y="2573973"/>
                </a:lnTo>
                <a:lnTo>
                  <a:pt x="879158" y="2569528"/>
                </a:lnTo>
                <a:lnTo>
                  <a:pt x="890270" y="2564131"/>
                </a:lnTo>
                <a:lnTo>
                  <a:pt x="901383" y="2558733"/>
                </a:lnTo>
                <a:lnTo>
                  <a:pt x="912178" y="2553336"/>
                </a:lnTo>
                <a:lnTo>
                  <a:pt x="923290" y="2547303"/>
                </a:lnTo>
                <a:lnTo>
                  <a:pt x="934085" y="2540636"/>
                </a:lnTo>
                <a:lnTo>
                  <a:pt x="944880" y="2534286"/>
                </a:lnTo>
                <a:lnTo>
                  <a:pt x="955675" y="2527301"/>
                </a:lnTo>
                <a:lnTo>
                  <a:pt x="965835" y="2520633"/>
                </a:lnTo>
                <a:lnTo>
                  <a:pt x="976313" y="2512696"/>
                </a:lnTo>
                <a:lnTo>
                  <a:pt x="986155" y="2505711"/>
                </a:lnTo>
                <a:lnTo>
                  <a:pt x="995680" y="2497456"/>
                </a:lnTo>
                <a:lnTo>
                  <a:pt x="1005205" y="2489836"/>
                </a:lnTo>
                <a:lnTo>
                  <a:pt x="1014095" y="2481581"/>
                </a:lnTo>
                <a:lnTo>
                  <a:pt x="1023303" y="2473326"/>
                </a:lnTo>
                <a:lnTo>
                  <a:pt x="1031558" y="2464753"/>
                </a:lnTo>
                <a:lnTo>
                  <a:pt x="1040130" y="2456181"/>
                </a:lnTo>
                <a:lnTo>
                  <a:pt x="1048385" y="2446973"/>
                </a:lnTo>
                <a:lnTo>
                  <a:pt x="1056640" y="2438083"/>
                </a:lnTo>
                <a:lnTo>
                  <a:pt x="1064260" y="2429193"/>
                </a:lnTo>
                <a:lnTo>
                  <a:pt x="1071563" y="2419351"/>
                </a:lnTo>
                <a:lnTo>
                  <a:pt x="1078865" y="2409826"/>
                </a:lnTo>
                <a:lnTo>
                  <a:pt x="1085533" y="2400301"/>
                </a:lnTo>
                <a:lnTo>
                  <a:pt x="1092200" y="2390458"/>
                </a:lnTo>
                <a:lnTo>
                  <a:pt x="1098550" y="2380616"/>
                </a:lnTo>
                <a:lnTo>
                  <a:pt x="1104583" y="2370456"/>
                </a:lnTo>
                <a:lnTo>
                  <a:pt x="1110933" y="2360296"/>
                </a:lnTo>
                <a:lnTo>
                  <a:pt x="1116330" y="2349818"/>
                </a:lnTo>
                <a:lnTo>
                  <a:pt x="1121728" y="2339023"/>
                </a:lnTo>
                <a:lnTo>
                  <a:pt x="1126808" y="2328863"/>
                </a:lnTo>
                <a:lnTo>
                  <a:pt x="1131570" y="2318068"/>
                </a:lnTo>
                <a:lnTo>
                  <a:pt x="1136015" y="2306956"/>
                </a:lnTo>
                <a:lnTo>
                  <a:pt x="1140778" y="2296478"/>
                </a:lnTo>
                <a:lnTo>
                  <a:pt x="1144588" y="2285366"/>
                </a:lnTo>
                <a:lnTo>
                  <a:pt x="1148398" y="2274253"/>
                </a:lnTo>
                <a:lnTo>
                  <a:pt x="1151890" y="2263141"/>
                </a:lnTo>
                <a:lnTo>
                  <a:pt x="1155383" y="2251711"/>
                </a:lnTo>
                <a:lnTo>
                  <a:pt x="1158240" y="2240598"/>
                </a:lnTo>
                <a:lnTo>
                  <a:pt x="1161098" y="2228851"/>
                </a:lnTo>
                <a:lnTo>
                  <a:pt x="1163320" y="2217421"/>
                </a:lnTo>
                <a:lnTo>
                  <a:pt x="1165543" y="2205673"/>
                </a:lnTo>
                <a:lnTo>
                  <a:pt x="1167448" y="2194243"/>
                </a:lnTo>
                <a:lnTo>
                  <a:pt x="1169035" y="2182813"/>
                </a:lnTo>
                <a:lnTo>
                  <a:pt x="1170305" y="2170748"/>
                </a:lnTo>
                <a:lnTo>
                  <a:pt x="1171258" y="2159318"/>
                </a:lnTo>
                <a:lnTo>
                  <a:pt x="1172210" y="2147571"/>
                </a:lnTo>
                <a:lnTo>
                  <a:pt x="1172845" y="2135823"/>
                </a:lnTo>
                <a:lnTo>
                  <a:pt x="1172845" y="2123758"/>
                </a:lnTo>
                <a:lnTo>
                  <a:pt x="1172845" y="2112328"/>
                </a:lnTo>
                <a:lnTo>
                  <a:pt x="1172528" y="2100581"/>
                </a:lnTo>
                <a:lnTo>
                  <a:pt x="1172210" y="2088516"/>
                </a:lnTo>
                <a:lnTo>
                  <a:pt x="1170940" y="2076768"/>
                </a:lnTo>
                <a:lnTo>
                  <a:pt x="1169670" y="2065021"/>
                </a:lnTo>
                <a:lnTo>
                  <a:pt x="1168083" y="2053591"/>
                </a:lnTo>
                <a:lnTo>
                  <a:pt x="1166813" y="2041526"/>
                </a:lnTo>
                <a:lnTo>
                  <a:pt x="1164273" y="2029778"/>
                </a:lnTo>
                <a:lnTo>
                  <a:pt x="1162050" y="2018348"/>
                </a:lnTo>
                <a:lnTo>
                  <a:pt x="1159510" y="2006283"/>
                </a:lnTo>
                <a:lnTo>
                  <a:pt x="1156335" y="1994853"/>
                </a:lnTo>
                <a:lnTo>
                  <a:pt x="1153478" y="1983423"/>
                </a:lnTo>
                <a:lnTo>
                  <a:pt x="1149985" y="1971993"/>
                </a:lnTo>
                <a:lnTo>
                  <a:pt x="1145540" y="1960563"/>
                </a:lnTo>
                <a:lnTo>
                  <a:pt x="1141730" y="1949133"/>
                </a:lnTo>
                <a:lnTo>
                  <a:pt x="1137285" y="1937386"/>
                </a:lnTo>
                <a:lnTo>
                  <a:pt x="1132205" y="1926591"/>
                </a:lnTo>
                <a:lnTo>
                  <a:pt x="1127443" y="1914843"/>
                </a:lnTo>
                <a:lnTo>
                  <a:pt x="1122045" y="1903731"/>
                </a:lnTo>
                <a:lnTo>
                  <a:pt x="1116330" y="1892936"/>
                </a:lnTo>
                <a:lnTo>
                  <a:pt x="1110615" y="1882141"/>
                </a:lnTo>
                <a:lnTo>
                  <a:pt x="1103948" y="1871028"/>
                </a:lnTo>
                <a:lnTo>
                  <a:pt x="1097598" y="1860233"/>
                </a:lnTo>
                <a:lnTo>
                  <a:pt x="1090613" y="1849438"/>
                </a:lnTo>
                <a:lnTo>
                  <a:pt x="1083310" y="1839278"/>
                </a:lnTo>
                <a:lnTo>
                  <a:pt x="1076008" y="1829436"/>
                </a:lnTo>
                <a:lnTo>
                  <a:pt x="1068388" y="1819276"/>
                </a:lnTo>
                <a:lnTo>
                  <a:pt x="1060768" y="1809751"/>
                </a:lnTo>
                <a:lnTo>
                  <a:pt x="1053148" y="1800226"/>
                </a:lnTo>
                <a:lnTo>
                  <a:pt x="1044575" y="1791018"/>
                </a:lnTo>
                <a:lnTo>
                  <a:pt x="1036320" y="1782128"/>
                </a:lnTo>
                <a:lnTo>
                  <a:pt x="1027748" y="1773556"/>
                </a:lnTo>
                <a:lnTo>
                  <a:pt x="1019175" y="1764983"/>
                </a:lnTo>
                <a:lnTo>
                  <a:pt x="1010285" y="1757046"/>
                </a:lnTo>
                <a:lnTo>
                  <a:pt x="1001395" y="1749108"/>
                </a:lnTo>
                <a:lnTo>
                  <a:pt x="992188" y="1741171"/>
                </a:lnTo>
                <a:lnTo>
                  <a:pt x="982663" y="1734186"/>
                </a:lnTo>
                <a:lnTo>
                  <a:pt x="973138" y="1726883"/>
                </a:lnTo>
                <a:lnTo>
                  <a:pt x="963613" y="1719898"/>
                </a:lnTo>
                <a:lnTo>
                  <a:pt x="953770" y="1713230"/>
                </a:lnTo>
                <a:lnTo>
                  <a:pt x="943610" y="1706880"/>
                </a:lnTo>
                <a:lnTo>
                  <a:pt x="933768" y="1700848"/>
                </a:lnTo>
                <a:lnTo>
                  <a:pt x="923290" y="1695133"/>
                </a:lnTo>
                <a:lnTo>
                  <a:pt x="913130" y="1689418"/>
                </a:lnTo>
                <a:lnTo>
                  <a:pt x="902335" y="1684020"/>
                </a:lnTo>
                <a:lnTo>
                  <a:pt x="892175" y="1678623"/>
                </a:lnTo>
                <a:lnTo>
                  <a:pt x="881380" y="1673860"/>
                </a:lnTo>
                <a:lnTo>
                  <a:pt x="870268" y="1669415"/>
                </a:lnTo>
                <a:lnTo>
                  <a:pt x="859473" y="1664653"/>
                </a:lnTo>
                <a:lnTo>
                  <a:pt x="848360" y="1660843"/>
                </a:lnTo>
                <a:lnTo>
                  <a:pt x="837248" y="1657033"/>
                </a:lnTo>
                <a:lnTo>
                  <a:pt x="825818" y="1653858"/>
                </a:lnTo>
                <a:lnTo>
                  <a:pt x="814705" y="1650365"/>
                </a:lnTo>
                <a:lnTo>
                  <a:pt x="803275" y="1647190"/>
                </a:lnTo>
                <a:lnTo>
                  <a:pt x="791845" y="1644651"/>
                </a:lnTo>
                <a:lnTo>
                  <a:pt x="780415" y="1642111"/>
                </a:lnTo>
                <a:lnTo>
                  <a:pt x="768985" y="1639888"/>
                </a:lnTo>
                <a:lnTo>
                  <a:pt x="757238" y="1637983"/>
                </a:lnTo>
                <a:lnTo>
                  <a:pt x="745490" y="1636395"/>
                </a:lnTo>
                <a:lnTo>
                  <a:pt x="734060" y="1635125"/>
                </a:lnTo>
                <a:lnTo>
                  <a:pt x="722313" y="1633855"/>
                </a:lnTo>
                <a:lnTo>
                  <a:pt x="710565" y="1632903"/>
                </a:lnTo>
                <a:lnTo>
                  <a:pt x="698818" y="1632585"/>
                </a:lnTo>
                <a:lnTo>
                  <a:pt x="687070" y="1632268"/>
                </a:lnTo>
                <a:close/>
                <a:moveTo>
                  <a:pt x="1446848" y="1466850"/>
                </a:moveTo>
                <a:lnTo>
                  <a:pt x="1448435" y="1479858"/>
                </a:lnTo>
                <a:lnTo>
                  <a:pt x="1450658" y="1496357"/>
                </a:lnTo>
                <a:lnTo>
                  <a:pt x="1453833" y="1515711"/>
                </a:lnTo>
                <a:lnTo>
                  <a:pt x="1457960" y="1538238"/>
                </a:lnTo>
                <a:lnTo>
                  <a:pt x="1468120" y="1591541"/>
                </a:lnTo>
                <a:lnTo>
                  <a:pt x="1480185" y="1653093"/>
                </a:lnTo>
                <a:lnTo>
                  <a:pt x="1494155" y="1721308"/>
                </a:lnTo>
                <a:lnTo>
                  <a:pt x="1509713" y="1794282"/>
                </a:lnTo>
                <a:lnTo>
                  <a:pt x="1525905" y="1870112"/>
                </a:lnTo>
                <a:lnTo>
                  <a:pt x="1542098" y="1946576"/>
                </a:lnTo>
                <a:lnTo>
                  <a:pt x="1574800" y="2092842"/>
                </a:lnTo>
                <a:lnTo>
                  <a:pt x="1602740" y="2217533"/>
                </a:lnTo>
                <a:lnTo>
                  <a:pt x="1629410" y="2336830"/>
                </a:lnTo>
                <a:lnTo>
                  <a:pt x="1730693" y="1746690"/>
                </a:lnTo>
                <a:lnTo>
                  <a:pt x="1671003" y="1606453"/>
                </a:lnTo>
                <a:lnTo>
                  <a:pt x="1768475" y="1514442"/>
                </a:lnTo>
                <a:lnTo>
                  <a:pt x="1798955" y="1514442"/>
                </a:lnTo>
                <a:lnTo>
                  <a:pt x="1806258" y="1514442"/>
                </a:lnTo>
                <a:lnTo>
                  <a:pt x="1836420" y="1514442"/>
                </a:lnTo>
                <a:lnTo>
                  <a:pt x="1933575" y="1606453"/>
                </a:lnTo>
                <a:lnTo>
                  <a:pt x="1873885" y="1746690"/>
                </a:lnTo>
                <a:lnTo>
                  <a:pt x="1975168" y="2336830"/>
                </a:lnTo>
                <a:lnTo>
                  <a:pt x="2002155" y="2217533"/>
                </a:lnTo>
                <a:lnTo>
                  <a:pt x="2030095" y="2092842"/>
                </a:lnTo>
                <a:lnTo>
                  <a:pt x="2062480" y="1946576"/>
                </a:lnTo>
                <a:lnTo>
                  <a:pt x="2078990" y="1870112"/>
                </a:lnTo>
                <a:lnTo>
                  <a:pt x="2094865" y="1794282"/>
                </a:lnTo>
                <a:lnTo>
                  <a:pt x="2110740" y="1721308"/>
                </a:lnTo>
                <a:lnTo>
                  <a:pt x="2124393" y="1653093"/>
                </a:lnTo>
                <a:lnTo>
                  <a:pt x="2136775" y="1591541"/>
                </a:lnTo>
                <a:lnTo>
                  <a:pt x="2146618" y="1538238"/>
                </a:lnTo>
                <a:lnTo>
                  <a:pt x="2150428" y="1515711"/>
                </a:lnTo>
                <a:lnTo>
                  <a:pt x="2153920" y="1496357"/>
                </a:lnTo>
                <a:lnTo>
                  <a:pt x="2156143" y="1479858"/>
                </a:lnTo>
                <a:lnTo>
                  <a:pt x="2157730" y="1466850"/>
                </a:lnTo>
                <a:lnTo>
                  <a:pt x="2164398" y="1469071"/>
                </a:lnTo>
                <a:lnTo>
                  <a:pt x="2173923" y="1471609"/>
                </a:lnTo>
                <a:lnTo>
                  <a:pt x="2226628" y="1488108"/>
                </a:lnTo>
                <a:lnTo>
                  <a:pt x="2293620" y="1509683"/>
                </a:lnTo>
                <a:lnTo>
                  <a:pt x="2331085" y="1522374"/>
                </a:lnTo>
                <a:lnTo>
                  <a:pt x="2370455" y="1535700"/>
                </a:lnTo>
                <a:lnTo>
                  <a:pt x="2411730" y="1549660"/>
                </a:lnTo>
                <a:lnTo>
                  <a:pt x="2453323" y="1564255"/>
                </a:lnTo>
                <a:lnTo>
                  <a:pt x="2495868" y="1579801"/>
                </a:lnTo>
                <a:lnTo>
                  <a:pt x="2538413" y="1595665"/>
                </a:lnTo>
                <a:lnTo>
                  <a:pt x="2580005" y="1612164"/>
                </a:lnTo>
                <a:lnTo>
                  <a:pt x="2620645" y="1628345"/>
                </a:lnTo>
                <a:lnTo>
                  <a:pt x="2659698" y="1644844"/>
                </a:lnTo>
                <a:lnTo>
                  <a:pt x="2678430" y="1653410"/>
                </a:lnTo>
                <a:lnTo>
                  <a:pt x="2696210" y="1661342"/>
                </a:lnTo>
                <a:lnTo>
                  <a:pt x="2713990" y="1669909"/>
                </a:lnTo>
                <a:lnTo>
                  <a:pt x="2730818" y="1678158"/>
                </a:lnTo>
                <a:lnTo>
                  <a:pt x="2747010" y="1686090"/>
                </a:lnTo>
                <a:lnTo>
                  <a:pt x="2761933" y="1694339"/>
                </a:lnTo>
                <a:lnTo>
                  <a:pt x="2773363" y="1705761"/>
                </a:lnTo>
                <a:lnTo>
                  <a:pt x="2785110" y="1718770"/>
                </a:lnTo>
                <a:lnTo>
                  <a:pt x="2798128" y="1733364"/>
                </a:lnTo>
                <a:lnTo>
                  <a:pt x="2805113" y="1741296"/>
                </a:lnTo>
                <a:lnTo>
                  <a:pt x="2811780" y="1749546"/>
                </a:lnTo>
                <a:lnTo>
                  <a:pt x="2818766" y="1758747"/>
                </a:lnTo>
                <a:lnTo>
                  <a:pt x="2825750" y="1768265"/>
                </a:lnTo>
                <a:lnTo>
                  <a:pt x="2833053" y="1778735"/>
                </a:lnTo>
                <a:lnTo>
                  <a:pt x="2839720" y="1789840"/>
                </a:lnTo>
                <a:lnTo>
                  <a:pt x="2847023" y="1801262"/>
                </a:lnTo>
                <a:lnTo>
                  <a:pt x="2854326" y="1813636"/>
                </a:lnTo>
                <a:lnTo>
                  <a:pt x="2861310" y="1826962"/>
                </a:lnTo>
                <a:lnTo>
                  <a:pt x="2867978" y="1840922"/>
                </a:lnTo>
                <a:lnTo>
                  <a:pt x="2874963" y="1855517"/>
                </a:lnTo>
                <a:lnTo>
                  <a:pt x="2881948" y="1871698"/>
                </a:lnTo>
                <a:lnTo>
                  <a:pt x="2888933" y="1887880"/>
                </a:lnTo>
                <a:lnTo>
                  <a:pt x="2895283" y="1905964"/>
                </a:lnTo>
                <a:lnTo>
                  <a:pt x="2901316" y="1924367"/>
                </a:lnTo>
                <a:lnTo>
                  <a:pt x="2907666" y="1944355"/>
                </a:lnTo>
                <a:lnTo>
                  <a:pt x="2913698" y="1964978"/>
                </a:lnTo>
                <a:lnTo>
                  <a:pt x="2919413" y="1986871"/>
                </a:lnTo>
                <a:lnTo>
                  <a:pt x="2924810" y="2010032"/>
                </a:lnTo>
                <a:lnTo>
                  <a:pt x="2930208" y="2034463"/>
                </a:lnTo>
                <a:lnTo>
                  <a:pt x="2934653" y="2059528"/>
                </a:lnTo>
                <a:lnTo>
                  <a:pt x="2939416" y="2086496"/>
                </a:lnTo>
                <a:lnTo>
                  <a:pt x="2943543" y="2114734"/>
                </a:lnTo>
                <a:lnTo>
                  <a:pt x="2947353" y="2144241"/>
                </a:lnTo>
                <a:lnTo>
                  <a:pt x="2950846" y="2175017"/>
                </a:lnTo>
                <a:lnTo>
                  <a:pt x="2953703" y="2207062"/>
                </a:lnTo>
                <a:lnTo>
                  <a:pt x="2954338" y="2215946"/>
                </a:lnTo>
                <a:lnTo>
                  <a:pt x="2954656" y="2230858"/>
                </a:lnTo>
                <a:lnTo>
                  <a:pt x="2955608" y="2275595"/>
                </a:lnTo>
                <a:lnTo>
                  <a:pt x="2957196" y="2411390"/>
                </a:lnTo>
                <a:lnTo>
                  <a:pt x="2959100" y="2583673"/>
                </a:lnTo>
                <a:lnTo>
                  <a:pt x="2960688" y="2760715"/>
                </a:lnTo>
                <a:lnTo>
                  <a:pt x="2908936" y="2767695"/>
                </a:lnTo>
                <a:lnTo>
                  <a:pt x="2857818" y="2773723"/>
                </a:lnTo>
                <a:lnTo>
                  <a:pt x="2806383" y="2779434"/>
                </a:lnTo>
                <a:lnTo>
                  <a:pt x="2755266" y="2784511"/>
                </a:lnTo>
                <a:lnTo>
                  <a:pt x="2702878" y="2788952"/>
                </a:lnTo>
                <a:lnTo>
                  <a:pt x="2649220" y="2793712"/>
                </a:lnTo>
                <a:lnTo>
                  <a:pt x="2536825" y="2802278"/>
                </a:lnTo>
                <a:lnTo>
                  <a:pt x="2535555" y="2668704"/>
                </a:lnTo>
                <a:lnTo>
                  <a:pt x="2534920" y="2527832"/>
                </a:lnTo>
                <a:lnTo>
                  <a:pt x="2534285" y="2333022"/>
                </a:lnTo>
                <a:lnTo>
                  <a:pt x="2534285" y="2318745"/>
                </a:lnTo>
                <a:lnTo>
                  <a:pt x="2533333" y="2305102"/>
                </a:lnTo>
                <a:lnTo>
                  <a:pt x="2531745" y="2291776"/>
                </a:lnTo>
                <a:lnTo>
                  <a:pt x="2530475" y="2279085"/>
                </a:lnTo>
                <a:lnTo>
                  <a:pt x="2527935" y="2266711"/>
                </a:lnTo>
                <a:lnTo>
                  <a:pt x="2525713" y="2254654"/>
                </a:lnTo>
                <a:lnTo>
                  <a:pt x="2522538" y="2243232"/>
                </a:lnTo>
                <a:lnTo>
                  <a:pt x="2519680" y="2232127"/>
                </a:lnTo>
                <a:lnTo>
                  <a:pt x="2515870" y="2221340"/>
                </a:lnTo>
                <a:lnTo>
                  <a:pt x="2512060" y="2210870"/>
                </a:lnTo>
                <a:lnTo>
                  <a:pt x="2508250" y="2200717"/>
                </a:lnTo>
                <a:lnTo>
                  <a:pt x="2503488" y="2191198"/>
                </a:lnTo>
                <a:lnTo>
                  <a:pt x="2499360" y="2181680"/>
                </a:lnTo>
                <a:lnTo>
                  <a:pt x="2494280" y="2172796"/>
                </a:lnTo>
                <a:lnTo>
                  <a:pt x="2489835" y="2163912"/>
                </a:lnTo>
                <a:lnTo>
                  <a:pt x="2484755" y="2155346"/>
                </a:lnTo>
                <a:lnTo>
                  <a:pt x="2484755" y="2813383"/>
                </a:lnTo>
                <a:lnTo>
                  <a:pt x="2405698" y="2818459"/>
                </a:lnTo>
                <a:lnTo>
                  <a:pt x="2323148" y="2822584"/>
                </a:lnTo>
                <a:lnTo>
                  <a:pt x="2238058" y="2826391"/>
                </a:lnTo>
                <a:lnTo>
                  <a:pt x="2150745" y="2829881"/>
                </a:lnTo>
                <a:lnTo>
                  <a:pt x="2062798" y="2832102"/>
                </a:lnTo>
                <a:lnTo>
                  <a:pt x="1974850" y="2834006"/>
                </a:lnTo>
                <a:lnTo>
                  <a:pt x="1887538" y="2835275"/>
                </a:lnTo>
                <a:lnTo>
                  <a:pt x="1802448" y="2835275"/>
                </a:lnTo>
                <a:lnTo>
                  <a:pt x="1750378" y="2835275"/>
                </a:lnTo>
                <a:lnTo>
                  <a:pt x="1697673" y="2834958"/>
                </a:lnTo>
                <a:lnTo>
                  <a:pt x="1644333" y="2834006"/>
                </a:lnTo>
                <a:lnTo>
                  <a:pt x="1590358" y="2833372"/>
                </a:lnTo>
                <a:lnTo>
                  <a:pt x="1536065" y="2832102"/>
                </a:lnTo>
                <a:lnTo>
                  <a:pt x="1482090" y="2830516"/>
                </a:lnTo>
                <a:lnTo>
                  <a:pt x="1427798" y="2829247"/>
                </a:lnTo>
                <a:lnTo>
                  <a:pt x="1374775" y="2826709"/>
                </a:lnTo>
                <a:lnTo>
                  <a:pt x="1257300" y="2643639"/>
                </a:lnTo>
                <a:lnTo>
                  <a:pt x="1274128" y="2624919"/>
                </a:lnTo>
                <a:lnTo>
                  <a:pt x="1290003" y="2605882"/>
                </a:lnTo>
                <a:lnTo>
                  <a:pt x="1305560" y="2585894"/>
                </a:lnTo>
                <a:lnTo>
                  <a:pt x="1319848" y="2565588"/>
                </a:lnTo>
                <a:lnTo>
                  <a:pt x="1334135" y="2544965"/>
                </a:lnTo>
                <a:lnTo>
                  <a:pt x="1347470" y="2524024"/>
                </a:lnTo>
                <a:lnTo>
                  <a:pt x="1360170" y="2502132"/>
                </a:lnTo>
                <a:lnTo>
                  <a:pt x="1371918" y="2480557"/>
                </a:lnTo>
                <a:lnTo>
                  <a:pt x="1383348" y="2458348"/>
                </a:lnTo>
                <a:lnTo>
                  <a:pt x="1393825" y="2435503"/>
                </a:lnTo>
                <a:lnTo>
                  <a:pt x="1403668" y="2412342"/>
                </a:lnTo>
                <a:lnTo>
                  <a:pt x="1412558" y="2389181"/>
                </a:lnTo>
                <a:lnTo>
                  <a:pt x="1420813" y="2365385"/>
                </a:lnTo>
                <a:lnTo>
                  <a:pt x="1428115" y="2341589"/>
                </a:lnTo>
                <a:lnTo>
                  <a:pt x="1435100" y="2317158"/>
                </a:lnTo>
                <a:lnTo>
                  <a:pt x="1441133" y="2293045"/>
                </a:lnTo>
                <a:lnTo>
                  <a:pt x="1444943" y="2274008"/>
                </a:lnTo>
                <a:lnTo>
                  <a:pt x="1448753" y="2254972"/>
                </a:lnTo>
                <a:lnTo>
                  <a:pt x="1451928" y="2236252"/>
                </a:lnTo>
                <a:lnTo>
                  <a:pt x="1454785" y="2217215"/>
                </a:lnTo>
                <a:lnTo>
                  <a:pt x="1456690" y="2198179"/>
                </a:lnTo>
                <a:lnTo>
                  <a:pt x="1458595" y="2179142"/>
                </a:lnTo>
                <a:lnTo>
                  <a:pt x="1459548" y="2160105"/>
                </a:lnTo>
                <a:lnTo>
                  <a:pt x="1460500" y="2141068"/>
                </a:lnTo>
                <a:lnTo>
                  <a:pt x="1460818" y="2122349"/>
                </a:lnTo>
                <a:lnTo>
                  <a:pt x="1460500" y="2103312"/>
                </a:lnTo>
                <a:lnTo>
                  <a:pt x="1459548" y="2084593"/>
                </a:lnTo>
                <a:lnTo>
                  <a:pt x="1458913" y="2065873"/>
                </a:lnTo>
                <a:lnTo>
                  <a:pt x="1457008" y="2046519"/>
                </a:lnTo>
                <a:lnTo>
                  <a:pt x="1455103" y="2027800"/>
                </a:lnTo>
                <a:lnTo>
                  <a:pt x="1452880" y="2009715"/>
                </a:lnTo>
                <a:lnTo>
                  <a:pt x="1449705" y="1990995"/>
                </a:lnTo>
                <a:lnTo>
                  <a:pt x="1446213" y="1971958"/>
                </a:lnTo>
                <a:lnTo>
                  <a:pt x="1442403" y="1953874"/>
                </a:lnTo>
                <a:lnTo>
                  <a:pt x="1437958" y="1935471"/>
                </a:lnTo>
                <a:lnTo>
                  <a:pt x="1433195" y="1917069"/>
                </a:lnTo>
                <a:lnTo>
                  <a:pt x="1427798" y="1898984"/>
                </a:lnTo>
                <a:lnTo>
                  <a:pt x="1422083" y="1881217"/>
                </a:lnTo>
                <a:lnTo>
                  <a:pt x="1416050" y="1863132"/>
                </a:lnTo>
                <a:lnTo>
                  <a:pt x="1409383" y="1845364"/>
                </a:lnTo>
                <a:lnTo>
                  <a:pt x="1402715" y="1827596"/>
                </a:lnTo>
                <a:lnTo>
                  <a:pt x="1395095" y="1810146"/>
                </a:lnTo>
                <a:lnTo>
                  <a:pt x="1386840" y="1792696"/>
                </a:lnTo>
                <a:lnTo>
                  <a:pt x="1378585" y="1775563"/>
                </a:lnTo>
                <a:lnTo>
                  <a:pt x="1369695" y="1758429"/>
                </a:lnTo>
                <a:lnTo>
                  <a:pt x="1360488" y="1741614"/>
                </a:lnTo>
                <a:lnTo>
                  <a:pt x="1350963" y="1724798"/>
                </a:lnTo>
                <a:lnTo>
                  <a:pt x="1340485" y="1708299"/>
                </a:lnTo>
                <a:lnTo>
                  <a:pt x="1333500" y="1696877"/>
                </a:lnTo>
                <a:lnTo>
                  <a:pt x="1325563" y="1685773"/>
                </a:lnTo>
                <a:lnTo>
                  <a:pt x="1317943" y="1674668"/>
                </a:lnTo>
                <a:lnTo>
                  <a:pt x="1310323" y="1663563"/>
                </a:lnTo>
                <a:lnTo>
                  <a:pt x="1302385" y="1653093"/>
                </a:lnTo>
                <a:lnTo>
                  <a:pt x="1293813" y="1642623"/>
                </a:lnTo>
                <a:lnTo>
                  <a:pt x="1285558" y="1632152"/>
                </a:lnTo>
                <a:lnTo>
                  <a:pt x="1276985" y="1621999"/>
                </a:lnTo>
                <a:lnTo>
                  <a:pt x="1259523" y="1602011"/>
                </a:lnTo>
                <a:lnTo>
                  <a:pt x="1241425" y="1582657"/>
                </a:lnTo>
                <a:lnTo>
                  <a:pt x="1222693" y="1564255"/>
                </a:lnTo>
                <a:lnTo>
                  <a:pt x="1203325" y="1546170"/>
                </a:lnTo>
                <a:lnTo>
                  <a:pt x="1270953" y="1523008"/>
                </a:lnTo>
                <a:lnTo>
                  <a:pt x="1332865" y="1502702"/>
                </a:lnTo>
                <a:lnTo>
                  <a:pt x="1386840" y="1485569"/>
                </a:lnTo>
                <a:lnTo>
                  <a:pt x="1430655" y="1471609"/>
                </a:lnTo>
                <a:lnTo>
                  <a:pt x="1440815" y="1468754"/>
                </a:lnTo>
                <a:lnTo>
                  <a:pt x="1446848" y="1466850"/>
                </a:lnTo>
                <a:close/>
                <a:moveTo>
                  <a:pt x="671830" y="1436688"/>
                </a:moveTo>
                <a:lnTo>
                  <a:pt x="688658" y="1436688"/>
                </a:lnTo>
                <a:lnTo>
                  <a:pt x="704850" y="1437323"/>
                </a:lnTo>
                <a:lnTo>
                  <a:pt x="721360" y="1437958"/>
                </a:lnTo>
                <a:lnTo>
                  <a:pt x="737870" y="1439228"/>
                </a:lnTo>
                <a:lnTo>
                  <a:pt x="754380" y="1440816"/>
                </a:lnTo>
                <a:lnTo>
                  <a:pt x="770255" y="1442721"/>
                </a:lnTo>
                <a:lnTo>
                  <a:pt x="786765" y="1444943"/>
                </a:lnTo>
                <a:lnTo>
                  <a:pt x="802958" y="1447483"/>
                </a:lnTo>
                <a:lnTo>
                  <a:pt x="818833" y="1450340"/>
                </a:lnTo>
                <a:lnTo>
                  <a:pt x="835025" y="1453515"/>
                </a:lnTo>
                <a:lnTo>
                  <a:pt x="851218" y="1457643"/>
                </a:lnTo>
                <a:lnTo>
                  <a:pt x="866775" y="1461771"/>
                </a:lnTo>
                <a:lnTo>
                  <a:pt x="882333" y="1466215"/>
                </a:lnTo>
                <a:lnTo>
                  <a:pt x="898208" y="1471295"/>
                </a:lnTo>
                <a:lnTo>
                  <a:pt x="913765" y="1476693"/>
                </a:lnTo>
                <a:lnTo>
                  <a:pt x="929005" y="1482408"/>
                </a:lnTo>
                <a:lnTo>
                  <a:pt x="944563" y="1488440"/>
                </a:lnTo>
                <a:lnTo>
                  <a:pt x="959803" y="1495108"/>
                </a:lnTo>
                <a:lnTo>
                  <a:pt x="974725" y="1501458"/>
                </a:lnTo>
                <a:lnTo>
                  <a:pt x="989648" y="1508760"/>
                </a:lnTo>
                <a:lnTo>
                  <a:pt x="1004253" y="1516380"/>
                </a:lnTo>
                <a:lnTo>
                  <a:pt x="1018540" y="1524318"/>
                </a:lnTo>
                <a:lnTo>
                  <a:pt x="1033145" y="1532573"/>
                </a:lnTo>
                <a:lnTo>
                  <a:pt x="1047433" y="1541146"/>
                </a:lnTo>
                <a:lnTo>
                  <a:pt x="1061085" y="1550035"/>
                </a:lnTo>
                <a:lnTo>
                  <a:pt x="1075373" y="1559560"/>
                </a:lnTo>
                <a:lnTo>
                  <a:pt x="1088708" y="1569085"/>
                </a:lnTo>
                <a:lnTo>
                  <a:pt x="1102043" y="1579245"/>
                </a:lnTo>
                <a:lnTo>
                  <a:pt x="1115378" y="1589723"/>
                </a:lnTo>
                <a:lnTo>
                  <a:pt x="1128078" y="1600518"/>
                </a:lnTo>
                <a:lnTo>
                  <a:pt x="1141095" y="1611630"/>
                </a:lnTo>
                <a:lnTo>
                  <a:pt x="1153478" y="1623061"/>
                </a:lnTo>
                <a:lnTo>
                  <a:pt x="1165543" y="1634490"/>
                </a:lnTo>
                <a:lnTo>
                  <a:pt x="1177290" y="1646873"/>
                </a:lnTo>
                <a:lnTo>
                  <a:pt x="1189355" y="1659573"/>
                </a:lnTo>
                <a:lnTo>
                  <a:pt x="1200785" y="1671955"/>
                </a:lnTo>
                <a:lnTo>
                  <a:pt x="1211898" y="1685608"/>
                </a:lnTo>
                <a:lnTo>
                  <a:pt x="1222693" y="1698943"/>
                </a:lnTo>
                <a:lnTo>
                  <a:pt x="1233170" y="1712595"/>
                </a:lnTo>
                <a:lnTo>
                  <a:pt x="1243330" y="1726883"/>
                </a:lnTo>
                <a:lnTo>
                  <a:pt x="1253173" y="1741171"/>
                </a:lnTo>
                <a:lnTo>
                  <a:pt x="1262698" y="1755776"/>
                </a:lnTo>
                <a:lnTo>
                  <a:pt x="1272223" y="1771016"/>
                </a:lnTo>
                <a:lnTo>
                  <a:pt x="1280795" y="1785938"/>
                </a:lnTo>
                <a:lnTo>
                  <a:pt x="1289050" y="1801496"/>
                </a:lnTo>
                <a:lnTo>
                  <a:pt x="1297305" y="1817053"/>
                </a:lnTo>
                <a:lnTo>
                  <a:pt x="1304925" y="1832293"/>
                </a:lnTo>
                <a:lnTo>
                  <a:pt x="1311593" y="1848168"/>
                </a:lnTo>
                <a:lnTo>
                  <a:pt x="1318578" y="1864043"/>
                </a:lnTo>
                <a:lnTo>
                  <a:pt x="1324610" y="1879918"/>
                </a:lnTo>
                <a:lnTo>
                  <a:pt x="1330325" y="1895793"/>
                </a:lnTo>
                <a:lnTo>
                  <a:pt x="1335723" y="1911986"/>
                </a:lnTo>
                <a:lnTo>
                  <a:pt x="1340803" y="1927861"/>
                </a:lnTo>
                <a:lnTo>
                  <a:pt x="1345248" y="1944371"/>
                </a:lnTo>
                <a:lnTo>
                  <a:pt x="1349693" y="1960881"/>
                </a:lnTo>
                <a:lnTo>
                  <a:pt x="1353503" y="1977073"/>
                </a:lnTo>
                <a:lnTo>
                  <a:pt x="1356360" y="1993266"/>
                </a:lnTo>
                <a:lnTo>
                  <a:pt x="1359535" y="2009776"/>
                </a:lnTo>
                <a:lnTo>
                  <a:pt x="1361758" y="2026286"/>
                </a:lnTo>
                <a:lnTo>
                  <a:pt x="1363980" y="2042796"/>
                </a:lnTo>
                <a:lnTo>
                  <a:pt x="1365568" y="2059623"/>
                </a:lnTo>
                <a:lnTo>
                  <a:pt x="1367155" y="2076133"/>
                </a:lnTo>
                <a:lnTo>
                  <a:pt x="1367790" y="2092326"/>
                </a:lnTo>
                <a:lnTo>
                  <a:pt x="1368425" y="2108836"/>
                </a:lnTo>
                <a:lnTo>
                  <a:pt x="1368425" y="2125346"/>
                </a:lnTo>
                <a:lnTo>
                  <a:pt x="1368425" y="2141856"/>
                </a:lnTo>
                <a:lnTo>
                  <a:pt x="1367473" y="2158366"/>
                </a:lnTo>
                <a:lnTo>
                  <a:pt x="1366520" y="2174558"/>
                </a:lnTo>
                <a:lnTo>
                  <a:pt x="1364933" y="2191068"/>
                </a:lnTo>
                <a:lnTo>
                  <a:pt x="1363028" y="2207578"/>
                </a:lnTo>
                <a:lnTo>
                  <a:pt x="1360805" y="2223771"/>
                </a:lnTo>
                <a:lnTo>
                  <a:pt x="1357948" y="2239963"/>
                </a:lnTo>
                <a:lnTo>
                  <a:pt x="1354773" y="2256156"/>
                </a:lnTo>
                <a:lnTo>
                  <a:pt x="1351598" y="2272348"/>
                </a:lnTo>
                <a:lnTo>
                  <a:pt x="1348423" y="2284731"/>
                </a:lnTo>
                <a:lnTo>
                  <a:pt x="1345248" y="2297431"/>
                </a:lnTo>
                <a:lnTo>
                  <a:pt x="1342073" y="2309813"/>
                </a:lnTo>
                <a:lnTo>
                  <a:pt x="1337945" y="2322196"/>
                </a:lnTo>
                <a:lnTo>
                  <a:pt x="1334135" y="2334578"/>
                </a:lnTo>
                <a:lnTo>
                  <a:pt x="1330008" y="2347278"/>
                </a:lnTo>
                <a:lnTo>
                  <a:pt x="1325563" y="2359343"/>
                </a:lnTo>
                <a:lnTo>
                  <a:pt x="1320800" y="2371408"/>
                </a:lnTo>
                <a:lnTo>
                  <a:pt x="1316038" y="2383473"/>
                </a:lnTo>
                <a:lnTo>
                  <a:pt x="1310958" y="2395538"/>
                </a:lnTo>
                <a:lnTo>
                  <a:pt x="1305560" y="2407286"/>
                </a:lnTo>
                <a:lnTo>
                  <a:pt x="1299845" y="2419033"/>
                </a:lnTo>
                <a:lnTo>
                  <a:pt x="1294130" y="2431098"/>
                </a:lnTo>
                <a:lnTo>
                  <a:pt x="1288098" y="2442528"/>
                </a:lnTo>
                <a:lnTo>
                  <a:pt x="1281430" y="2453958"/>
                </a:lnTo>
                <a:lnTo>
                  <a:pt x="1275080" y="2465388"/>
                </a:lnTo>
                <a:lnTo>
                  <a:pt x="1268413" y="2476818"/>
                </a:lnTo>
                <a:lnTo>
                  <a:pt x="1261110" y="2487931"/>
                </a:lnTo>
                <a:lnTo>
                  <a:pt x="1253808" y="2499043"/>
                </a:lnTo>
                <a:lnTo>
                  <a:pt x="1246505" y="2509838"/>
                </a:lnTo>
                <a:lnTo>
                  <a:pt x="1238885" y="2520951"/>
                </a:lnTo>
                <a:lnTo>
                  <a:pt x="1230948" y="2531428"/>
                </a:lnTo>
                <a:lnTo>
                  <a:pt x="1223010" y="2541906"/>
                </a:lnTo>
                <a:lnTo>
                  <a:pt x="1214438" y="2552383"/>
                </a:lnTo>
                <a:lnTo>
                  <a:pt x="1206183" y="2562543"/>
                </a:lnTo>
                <a:lnTo>
                  <a:pt x="1197293" y="2573021"/>
                </a:lnTo>
                <a:lnTo>
                  <a:pt x="1188403" y="2582863"/>
                </a:lnTo>
                <a:lnTo>
                  <a:pt x="1179195" y="2592388"/>
                </a:lnTo>
                <a:lnTo>
                  <a:pt x="1169670" y="2602231"/>
                </a:lnTo>
                <a:lnTo>
                  <a:pt x="1160145" y="2611439"/>
                </a:lnTo>
                <a:lnTo>
                  <a:pt x="1150303" y="2620964"/>
                </a:lnTo>
                <a:lnTo>
                  <a:pt x="1140460" y="2630171"/>
                </a:lnTo>
                <a:lnTo>
                  <a:pt x="1455420" y="3124201"/>
                </a:lnTo>
                <a:lnTo>
                  <a:pt x="1458595" y="3128964"/>
                </a:lnTo>
                <a:lnTo>
                  <a:pt x="1461135" y="3134044"/>
                </a:lnTo>
                <a:lnTo>
                  <a:pt x="1463675" y="3139441"/>
                </a:lnTo>
                <a:lnTo>
                  <a:pt x="1465898" y="3144839"/>
                </a:lnTo>
                <a:lnTo>
                  <a:pt x="1467803" y="3150236"/>
                </a:lnTo>
                <a:lnTo>
                  <a:pt x="1469390" y="3155316"/>
                </a:lnTo>
                <a:lnTo>
                  <a:pt x="1470343" y="3160714"/>
                </a:lnTo>
                <a:lnTo>
                  <a:pt x="1471613" y="3166111"/>
                </a:lnTo>
                <a:lnTo>
                  <a:pt x="1472248" y="3171826"/>
                </a:lnTo>
                <a:lnTo>
                  <a:pt x="1472883" y="3177224"/>
                </a:lnTo>
                <a:lnTo>
                  <a:pt x="1473200" y="3182621"/>
                </a:lnTo>
                <a:lnTo>
                  <a:pt x="1473200" y="3188336"/>
                </a:lnTo>
                <a:lnTo>
                  <a:pt x="1472883" y="3193734"/>
                </a:lnTo>
                <a:lnTo>
                  <a:pt x="1471930" y="3199131"/>
                </a:lnTo>
                <a:lnTo>
                  <a:pt x="1471295" y="3204529"/>
                </a:lnTo>
                <a:lnTo>
                  <a:pt x="1470025" y="3209609"/>
                </a:lnTo>
                <a:lnTo>
                  <a:pt x="1469073" y="3215006"/>
                </a:lnTo>
                <a:lnTo>
                  <a:pt x="1467485" y="3220404"/>
                </a:lnTo>
                <a:lnTo>
                  <a:pt x="1465580" y="3225484"/>
                </a:lnTo>
                <a:lnTo>
                  <a:pt x="1463675" y="3230881"/>
                </a:lnTo>
                <a:lnTo>
                  <a:pt x="1461135" y="3235644"/>
                </a:lnTo>
                <a:lnTo>
                  <a:pt x="1458595" y="3240406"/>
                </a:lnTo>
                <a:lnTo>
                  <a:pt x="1455420" y="3245486"/>
                </a:lnTo>
                <a:lnTo>
                  <a:pt x="1452563" y="3249931"/>
                </a:lnTo>
                <a:lnTo>
                  <a:pt x="1449388" y="3254376"/>
                </a:lnTo>
                <a:lnTo>
                  <a:pt x="1445895" y="3258821"/>
                </a:lnTo>
                <a:lnTo>
                  <a:pt x="1442085" y="3262949"/>
                </a:lnTo>
                <a:lnTo>
                  <a:pt x="1437958" y="3266759"/>
                </a:lnTo>
                <a:lnTo>
                  <a:pt x="1433830" y="3270886"/>
                </a:lnTo>
                <a:lnTo>
                  <a:pt x="1429385" y="3274379"/>
                </a:lnTo>
                <a:lnTo>
                  <a:pt x="1424940" y="3277871"/>
                </a:lnTo>
                <a:lnTo>
                  <a:pt x="1419860" y="3281364"/>
                </a:lnTo>
                <a:lnTo>
                  <a:pt x="1415098" y="3283904"/>
                </a:lnTo>
                <a:lnTo>
                  <a:pt x="1409700" y="3287079"/>
                </a:lnTo>
                <a:lnTo>
                  <a:pt x="1404620" y="3289301"/>
                </a:lnTo>
                <a:lnTo>
                  <a:pt x="1399223" y="3291524"/>
                </a:lnTo>
                <a:lnTo>
                  <a:pt x="1393825" y="3293429"/>
                </a:lnTo>
                <a:lnTo>
                  <a:pt x="1388428" y="3295016"/>
                </a:lnTo>
                <a:lnTo>
                  <a:pt x="1382713" y="3296286"/>
                </a:lnTo>
                <a:lnTo>
                  <a:pt x="1377633" y="3297239"/>
                </a:lnTo>
                <a:lnTo>
                  <a:pt x="1372235" y="3298191"/>
                </a:lnTo>
                <a:lnTo>
                  <a:pt x="1366520" y="3298509"/>
                </a:lnTo>
                <a:lnTo>
                  <a:pt x="1361123" y="3298826"/>
                </a:lnTo>
                <a:lnTo>
                  <a:pt x="1355725" y="3298826"/>
                </a:lnTo>
                <a:lnTo>
                  <a:pt x="1350010" y="3298509"/>
                </a:lnTo>
                <a:lnTo>
                  <a:pt x="1344613" y="3297874"/>
                </a:lnTo>
                <a:lnTo>
                  <a:pt x="1339215" y="3296921"/>
                </a:lnTo>
                <a:lnTo>
                  <a:pt x="1333818" y="3295969"/>
                </a:lnTo>
                <a:lnTo>
                  <a:pt x="1328420" y="3294699"/>
                </a:lnTo>
                <a:lnTo>
                  <a:pt x="1323658" y="3293111"/>
                </a:lnTo>
                <a:lnTo>
                  <a:pt x="1318260" y="3291206"/>
                </a:lnTo>
                <a:lnTo>
                  <a:pt x="1313180" y="3289301"/>
                </a:lnTo>
                <a:lnTo>
                  <a:pt x="1308100" y="3287079"/>
                </a:lnTo>
                <a:lnTo>
                  <a:pt x="1303338" y="3284221"/>
                </a:lnTo>
                <a:lnTo>
                  <a:pt x="1298575" y="3281364"/>
                </a:lnTo>
                <a:lnTo>
                  <a:pt x="1293813" y="3278189"/>
                </a:lnTo>
                <a:lnTo>
                  <a:pt x="1289368" y="3275014"/>
                </a:lnTo>
                <a:lnTo>
                  <a:pt x="1284923" y="3271839"/>
                </a:lnTo>
                <a:lnTo>
                  <a:pt x="1280795" y="3268029"/>
                </a:lnTo>
                <a:lnTo>
                  <a:pt x="1276985" y="3263584"/>
                </a:lnTo>
                <a:lnTo>
                  <a:pt x="1273175" y="3259456"/>
                </a:lnTo>
                <a:lnTo>
                  <a:pt x="1269365" y="3255329"/>
                </a:lnTo>
                <a:lnTo>
                  <a:pt x="1265873" y="3250249"/>
                </a:lnTo>
                <a:lnTo>
                  <a:pt x="1262698" y="3245804"/>
                </a:lnTo>
                <a:lnTo>
                  <a:pt x="947420" y="2751774"/>
                </a:lnTo>
                <a:lnTo>
                  <a:pt x="935038" y="2756854"/>
                </a:lnTo>
                <a:lnTo>
                  <a:pt x="922338" y="2761934"/>
                </a:lnTo>
                <a:lnTo>
                  <a:pt x="909638" y="2766379"/>
                </a:lnTo>
                <a:lnTo>
                  <a:pt x="896938" y="2770506"/>
                </a:lnTo>
                <a:lnTo>
                  <a:pt x="883920" y="2774951"/>
                </a:lnTo>
                <a:lnTo>
                  <a:pt x="871538" y="2778761"/>
                </a:lnTo>
                <a:lnTo>
                  <a:pt x="858520" y="2782254"/>
                </a:lnTo>
                <a:lnTo>
                  <a:pt x="845503" y="2785429"/>
                </a:lnTo>
                <a:lnTo>
                  <a:pt x="832485" y="2788604"/>
                </a:lnTo>
                <a:lnTo>
                  <a:pt x="819468" y="2791144"/>
                </a:lnTo>
                <a:lnTo>
                  <a:pt x="806450" y="2794001"/>
                </a:lnTo>
                <a:lnTo>
                  <a:pt x="793433" y="2796224"/>
                </a:lnTo>
                <a:lnTo>
                  <a:pt x="780415" y="2798129"/>
                </a:lnTo>
                <a:lnTo>
                  <a:pt x="767398" y="2799716"/>
                </a:lnTo>
                <a:lnTo>
                  <a:pt x="754063" y="2801304"/>
                </a:lnTo>
                <a:lnTo>
                  <a:pt x="741045" y="2802891"/>
                </a:lnTo>
                <a:lnTo>
                  <a:pt x="728028" y="2803526"/>
                </a:lnTo>
                <a:lnTo>
                  <a:pt x="715010" y="2804161"/>
                </a:lnTo>
                <a:lnTo>
                  <a:pt x="701675" y="2804796"/>
                </a:lnTo>
                <a:lnTo>
                  <a:pt x="688658" y="2805114"/>
                </a:lnTo>
                <a:lnTo>
                  <a:pt x="675640" y="2805114"/>
                </a:lnTo>
                <a:lnTo>
                  <a:pt x="662623" y="2804796"/>
                </a:lnTo>
                <a:lnTo>
                  <a:pt x="649605" y="2804161"/>
                </a:lnTo>
                <a:lnTo>
                  <a:pt x="636588" y="2803526"/>
                </a:lnTo>
                <a:lnTo>
                  <a:pt x="623570" y="2802256"/>
                </a:lnTo>
                <a:lnTo>
                  <a:pt x="610553" y="2801304"/>
                </a:lnTo>
                <a:lnTo>
                  <a:pt x="597535" y="2799716"/>
                </a:lnTo>
                <a:lnTo>
                  <a:pt x="584518" y="2797811"/>
                </a:lnTo>
                <a:lnTo>
                  <a:pt x="571818" y="2795906"/>
                </a:lnTo>
                <a:lnTo>
                  <a:pt x="558800" y="2793684"/>
                </a:lnTo>
                <a:lnTo>
                  <a:pt x="546100" y="2791144"/>
                </a:lnTo>
                <a:lnTo>
                  <a:pt x="533718" y="2788286"/>
                </a:lnTo>
                <a:lnTo>
                  <a:pt x="517525" y="2784794"/>
                </a:lnTo>
                <a:lnTo>
                  <a:pt x="501968" y="2780666"/>
                </a:lnTo>
                <a:lnTo>
                  <a:pt x="485775" y="2775904"/>
                </a:lnTo>
                <a:lnTo>
                  <a:pt x="470218" y="2771141"/>
                </a:lnTo>
                <a:lnTo>
                  <a:pt x="454660" y="2765744"/>
                </a:lnTo>
                <a:lnTo>
                  <a:pt x="439103" y="2760029"/>
                </a:lnTo>
                <a:lnTo>
                  <a:pt x="424180" y="2753679"/>
                </a:lnTo>
                <a:lnTo>
                  <a:pt x="408940" y="2747329"/>
                </a:lnTo>
                <a:lnTo>
                  <a:pt x="394018" y="2740661"/>
                </a:lnTo>
                <a:lnTo>
                  <a:pt x="379095" y="2733676"/>
                </a:lnTo>
                <a:lnTo>
                  <a:pt x="364173" y="2725739"/>
                </a:lnTo>
                <a:lnTo>
                  <a:pt x="349568" y="2717801"/>
                </a:lnTo>
                <a:lnTo>
                  <a:pt x="335598" y="2709864"/>
                </a:lnTo>
                <a:lnTo>
                  <a:pt x="321310" y="2700974"/>
                </a:lnTo>
                <a:lnTo>
                  <a:pt x="307023" y="2692084"/>
                </a:lnTo>
                <a:lnTo>
                  <a:pt x="293370" y="2682559"/>
                </a:lnTo>
                <a:lnTo>
                  <a:pt x="279718" y="2673034"/>
                </a:lnTo>
                <a:lnTo>
                  <a:pt x="266065" y="2663191"/>
                </a:lnTo>
                <a:lnTo>
                  <a:pt x="253047" y="2652396"/>
                </a:lnTo>
                <a:lnTo>
                  <a:pt x="240347" y="2641601"/>
                </a:lnTo>
                <a:lnTo>
                  <a:pt x="227647" y="2630489"/>
                </a:lnTo>
                <a:lnTo>
                  <a:pt x="214947" y="2619059"/>
                </a:lnTo>
                <a:lnTo>
                  <a:pt x="203200" y="2607629"/>
                </a:lnTo>
                <a:lnTo>
                  <a:pt x="190817" y="2595563"/>
                </a:lnTo>
                <a:lnTo>
                  <a:pt x="179387" y="2582863"/>
                </a:lnTo>
                <a:lnTo>
                  <a:pt x="167957" y="2570163"/>
                </a:lnTo>
                <a:lnTo>
                  <a:pt x="156845" y="2556828"/>
                </a:lnTo>
                <a:lnTo>
                  <a:pt x="146050" y="2543493"/>
                </a:lnTo>
                <a:lnTo>
                  <a:pt x="135255" y="2529523"/>
                </a:lnTo>
                <a:lnTo>
                  <a:pt x="125095" y="2515553"/>
                </a:lnTo>
                <a:lnTo>
                  <a:pt x="115252" y="2500948"/>
                </a:lnTo>
                <a:lnTo>
                  <a:pt x="105410" y="2486343"/>
                </a:lnTo>
                <a:lnTo>
                  <a:pt x="96202" y="2471103"/>
                </a:lnTo>
                <a:lnTo>
                  <a:pt x="87630" y="2456181"/>
                </a:lnTo>
                <a:lnTo>
                  <a:pt x="79057" y="2440941"/>
                </a:lnTo>
                <a:lnTo>
                  <a:pt x="71437" y="2425383"/>
                </a:lnTo>
                <a:lnTo>
                  <a:pt x="63817" y="2409826"/>
                </a:lnTo>
                <a:lnTo>
                  <a:pt x="56515" y="2394268"/>
                </a:lnTo>
                <a:lnTo>
                  <a:pt x="50165" y="2378076"/>
                </a:lnTo>
                <a:lnTo>
                  <a:pt x="43815" y="2362518"/>
                </a:lnTo>
                <a:lnTo>
                  <a:pt x="38100" y="2346326"/>
                </a:lnTo>
                <a:lnTo>
                  <a:pt x="32385" y="2330451"/>
                </a:lnTo>
                <a:lnTo>
                  <a:pt x="27622" y="2313941"/>
                </a:lnTo>
                <a:lnTo>
                  <a:pt x="23177" y="2297748"/>
                </a:lnTo>
                <a:lnTo>
                  <a:pt x="19050" y="2281556"/>
                </a:lnTo>
                <a:lnTo>
                  <a:pt x="15240" y="2265363"/>
                </a:lnTo>
                <a:lnTo>
                  <a:pt x="11747" y="2248853"/>
                </a:lnTo>
                <a:lnTo>
                  <a:pt x="9207" y="2232343"/>
                </a:lnTo>
                <a:lnTo>
                  <a:pt x="6350" y="2216151"/>
                </a:lnTo>
                <a:lnTo>
                  <a:pt x="4445" y="2199641"/>
                </a:lnTo>
                <a:lnTo>
                  <a:pt x="2540" y="2182813"/>
                </a:lnTo>
                <a:lnTo>
                  <a:pt x="1587" y="2166303"/>
                </a:lnTo>
                <a:lnTo>
                  <a:pt x="635" y="2149793"/>
                </a:lnTo>
                <a:lnTo>
                  <a:pt x="0" y="2133283"/>
                </a:lnTo>
                <a:lnTo>
                  <a:pt x="0" y="2117091"/>
                </a:lnTo>
                <a:lnTo>
                  <a:pt x="317" y="2100581"/>
                </a:lnTo>
                <a:lnTo>
                  <a:pt x="952" y="2084071"/>
                </a:lnTo>
                <a:lnTo>
                  <a:pt x="2222" y="2067561"/>
                </a:lnTo>
                <a:lnTo>
                  <a:pt x="3810" y="2051051"/>
                </a:lnTo>
                <a:lnTo>
                  <a:pt x="5715" y="2034541"/>
                </a:lnTo>
                <a:lnTo>
                  <a:pt x="7937" y="2018666"/>
                </a:lnTo>
                <a:lnTo>
                  <a:pt x="10795" y="2002473"/>
                </a:lnTo>
                <a:lnTo>
                  <a:pt x="13652" y="1986598"/>
                </a:lnTo>
                <a:lnTo>
                  <a:pt x="17145" y="1970406"/>
                </a:lnTo>
                <a:lnTo>
                  <a:pt x="20955" y="1954213"/>
                </a:lnTo>
                <a:lnTo>
                  <a:pt x="24765" y="1938656"/>
                </a:lnTo>
                <a:lnTo>
                  <a:pt x="29527" y="1922463"/>
                </a:lnTo>
                <a:lnTo>
                  <a:pt x="34290" y="1906906"/>
                </a:lnTo>
                <a:lnTo>
                  <a:pt x="39687" y="1891666"/>
                </a:lnTo>
                <a:lnTo>
                  <a:pt x="45402" y="1876426"/>
                </a:lnTo>
                <a:lnTo>
                  <a:pt x="51752" y="1861186"/>
                </a:lnTo>
                <a:lnTo>
                  <a:pt x="58102" y="1845628"/>
                </a:lnTo>
                <a:lnTo>
                  <a:pt x="64452" y="1830706"/>
                </a:lnTo>
                <a:lnTo>
                  <a:pt x="71755" y="1815783"/>
                </a:lnTo>
                <a:lnTo>
                  <a:pt x="79375" y="1800861"/>
                </a:lnTo>
                <a:lnTo>
                  <a:pt x="87630" y="1786573"/>
                </a:lnTo>
                <a:lnTo>
                  <a:pt x="95567" y="1772286"/>
                </a:lnTo>
                <a:lnTo>
                  <a:pt x="104457" y="1757998"/>
                </a:lnTo>
                <a:lnTo>
                  <a:pt x="113030" y="1744028"/>
                </a:lnTo>
                <a:lnTo>
                  <a:pt x="122872" y="1730376"/>
                </a:lnTo>
                <a:lnTo>
                  <a:pt x="132397" y="1716723"/>
                </a:lnTo>
                <a:lnTo>
                  <a:pt x="142240" y="1703388"/>
                </a:lnTo>
                <a:lnTo>
                  <a:pt x="152717" y="1690053"/>
                </a:lnTo>
                <a:lnTo>
                  <a:pt x="163195" y="1677353"/>
                </a:lnTo>
                <a:lnTo>
                  <a:pt x="174307" y="1664335"/>
                </a:lnTo>
                <a:lnTo>
                  <a:pt x="185737" y="1652270"/>
                </a:lnTo>
                <a:lnTo>
                  <a:pt x="197802" y="1639888"/>
                </a:lnTo>
                <a:lnTo>
                  <a:pt x="209867" y="1628140"/>
                </a:lnTo>
                <a:lnTo>
                  <a:pt x="222250" y="1616075"/>
                </a:lnTo>
                <a:lnTo>
                  <a:pt x="235267" y="1604646"/>
                </a:lnTo>
                <a:lnTo>
                  <a:pt x="248285" y="1593533"/>
                </a:lnTo>
                <a:lnTo>
                  <a:pt x="261937" y="1583056"/>
                </a:lnTo>
                <a:lnTo>
                  <a:pt x="275908" y="1572260"/>
                </a:lnTo>
                <a:lnTo>
                  <a:pt x="289878" y="1561783"/>
                </a:lnTo>
                <a:lnTo>
                  <a:pt x="304165" y="1552258"/>
                </a:lnTo>
                <a:lnTo>
                  <a:pt x="319088" y="1542416"/>
                </a:lnTo>
                <a:lnTo>
                  <a:pt x="334010" y="1533208"/>
                </a:lnTo>
                <a:lnTo>
                  <a:pt x="349250" y="1524318"/>
                </a:lnTo>
                <a:lnTo>
                  <a:pt x="364490" y="1516063"/>
                </a:lnTo>
                <a:lnTo>
                  <a:pt x="379730" y="1508443"/>
                </a:lnTo>
                <a:lnTo>
                  <a:pt x="395605" y="1500823"/>
                </a:lnTo>
                <a:lnTo>
                  <a:pt x="411163" y="1493838"/>
                </a:lnTo>
                <a:lnTo>
                  <a:pt x="426720" y="1486853"/>
                </a:lnTo>
                <a:lnTo>
                  <a:pt x="442913" y="1480821"/>
                </a:lnTo>
                <a:lnTo>
                  <a:pt x="459105" y="1475105"/>
                </a:lnTo>
                <a:lnTo>
                  <a:pt x="474980" y="1469708"/>
                </a:lnTo>
                <a:lnTo>
                  <a:pt x="491173" y="1464628"/>
                </a:lnTo>
                <a:lnTo>
                  <a:pt x="507365" y="1460183"/>
                </a:lnTo>
                <a:lnTo>
                  <a:pt x="523558" y="1456055"/>
                </a:lnTo>
                <a:lnTo>
                  <a:pt x="540068" y="1452245"/>
                </a:lnTo>
                <a:lnTo>
                  <a:pt x="556578" y="1449070"/>
                </a:lnTo>
                <a:lnTo>
                  <a:pt x="573088" y="1445895"/>
                </a:lnTo>
                <a:lnTo>
                  <a:pt x="589598" y="1443356"/>
                </a:lnTo>
                <a:lnTo>
                  <a:pt x="605790" y="1441451"/>
                </a:lnTo>
                <a:lnTo>
                  <a:pt x="622300" y="1439546"/>
                </a:lnTo>
                <a:lnTo>
                  <a:pt x="638810" y="1438275"/>
                </a:lnTo>
                <a:lnTo>
                  <a:pt x="655320" y="1437640"/>
                </a:lnTo>
                <a:lnTo>
                  <a:pt x="671830" y="1436688"/>
                </a:lnTo>
                <a:close/>
                <a:moveTo>
                  <a:pt x="1808801" y="0"/>
                </a:moveTo>
                <a:lnTo>
                  <a:pt x="1822779" y="318"/>
                </a:lnTo>
                <a:lnTo>
                  <a:pt x="1836121" y="635"/>
                </a:lnTo>
                <a:lnTo>
                  <a:pt x="1849463" y="1588"/>
                </a:lnTo>
                <a:lnTo>
                  <a:pt x="1862806" y="3177"/>
                </a:lnTo>
                <a:lnTo>
                  <a:pt x="1875830" y="4447"/>
                </a:lnTo>
                <a:lnTo>
                  <a:pt x="1888855" y="6353"/>
                </a:lnTo>
                <a:lnTo>
                  <a:pt x="1901562" y="8894"/>
                </a:lnTo>
                <a:lnTo>
                  <a:pt x="1914269" y="11435"/>
                </a:lnTo>
                <a:lnTo>
                  <a:pt x="1926658" y="14612"/>
                </a:lnTo>
                <a:lnTo>
                  <a:pt x="1939047" y="17471"/>
                </a:lnTo>
                <a:lnTo>
                  <a:pt x="1951119" y="21282"/>
                </a:lnTo>
                <a:lnTo>
                  <a:pt x="1963190" y="25412"/>
                </a:lnTo>
                <a:lnTo>
                  <a:pt x="1974944" y="29859"/>
                </a:lnTo>
                <a:lnTo>
                  <a:pt x="1986698" y="34306"/>
                </a:lnTo>
                <a:lnTo>
                  <a:pt x="1998452" y="39071"/>
                </a:lnTo>
                <a:lnTo>
                  <a:pt x="2009571" y="44471"/>
                </a:lnTo>
                <a:lnTo>
                  <a:pt x="2020689" y="49870"/>
                </a:lnTo>
                <a:lnTo>
                  <a:pt x="2031490" y="55906"/>
                </a:lnTo>
                <a:lnTo>
                  <a:pt x="2042291" y="61941"/>
                </a:lnTo>
                <a:lnTo>
                  <a:pt x="2053092" y="67976"/>
                </a:lnTo>
                <a:lnTo>
                  <a:pt x="2063257" y="74964"/>
                </a:lnTo>
                <a:lnTo>
                  <a:pt x="2073741" y="81953"/>
                </a:lnTo>
                <a:lnTo>
                  <a:pt x="2083589" y="89259"/>
                </a:lnTo>
                <a:lnTo>
                  <a:pt x="2093754" y="96564"/>
                </a:lnTo>
                <a:lnTo>
                  <a:pt x="2103284" y="104506"/>
                </a:lnTo>
                <a:lnTo>
                  <a:pt x="2112814" y="112447"/>
                </a:lnTo>
                <a:lnTo>
                  <a:pt x="2122027" y="120388"/>
                </a:lnTo>
                <a:lnTo>
                  <a:pt x="2131239" y="129282"/>
                </a:lnTo>
                <a:lnTo>
                  <a:pt x="2139816" y="138176"/>
                </a:lnTo>
                <a:lnTo>
                  <a:pt x="2148711" y="147070"/>
                </a:lnTo>
                <a:lnTo>
                  <a:pt x="2157288" y="156282"/>
                </a:lnTo>
                <a:lnTo>
                  <a:pt x="2165548" y="165811"/>
                </a:lnTo>
                <a:lnTo>
                  <a:pt x="2173490" y="175658"/>
                </a:lnTo>
                <a:lnTo>
                  <a:pt x="2181749" y="185505"/>
                </a:lnTo>
                <a:lnTo>
                  <a:pt x="2189373" y="195987"/>
                </a:lnTo>
                <a:lnTo>
                  <a:pt x="2196680" y="206152"/>
                </a:lnTo>
                <a:lnTo>
                  <a:pt x="2203986" y="216952"/>
                </a:lnTo>
                <a:lnTo>
                  <a:pt x="2211293" y="227752"/>
                </a:lnTo>
                <a:lnTo>
                  <a:pt x="2217646" y="238870"/>
                </a:lnTo>
                <a:lnTo>
                  <a:pt x="2224635" y="249987"/>
                </a:lnTo>
                <a:lnTo>
                  <a:pt x="2230671" y="261423"/>
                </a:lnTo>
                <a:lnTo>
                  <a:pt x="2237024" y="273175"/>
                </a:lnTo>
                <a:lnTo>
                  <a:pt x="2243060" y="285246"/>
                </a:lnTo>
                <a:lnTo>
                  <a:pt x="2248778" y="296999"/>
                </a:lnTo>
                <a:lnTo>
                  <a:pt x="2253861" y="309069"/>
                </a:lnTo>
                <a:lnTo>
                  <a:pt x="2259261" y="321458"/>
                </a:lnTo>
                <a:lnTo>
                  <a:pt x="2264344" y="334163"/>
                </a:lnTo>
                <a:lnTo>
                  <a:pt x="2269427" y="347187"/>
                </a:lnTo>
                <a:lnTo>
                  <a:pt x="2273874" y="359575"/>
                </a:lnTo>
                <a:lnTo>
                  <a:pt x="2278004" y="372599"/>
                </a:lnTo>
                <a:lnTo>
                  <a:pt x="2282452" y="386257"/>
                </a:lnTo>
                <a:lnTo>
                  <a:pt x="2286264" y="399598"/>
                </a:lnTo>
                <a:lnTo>
                  <a:pt x="2290076" y="412939"/>
                </a:lnTo>
                <a:lnTo>
                  <a:pt x="2292935" y="426598"/>
                </a:lnTo>
                <a:lnTo>
                  <a:pt x="2296429" y="440575"/>
                </a:lnTo>
                <a:lnTo>
                  <a:pt x="2299288" y="454233"/>
                </a:lnTo>
                <a:lnTo>
                  <a:pt x="2301830" y="468527"/>
                </a:lnTo>
                <a:lnTo>
                  <a:pt x="2304053" y="482504"/>
                </a:lnTo>
                <a:lnTo>
                  <a:pt x="2306595" y="497116"/>
                </a:lnTo>
                <a:lnTo>
                  <a:pt x="2308501" y="511410"/>
                </a:lnTo>
                <a:lnTo>
                  <a:pt x="2309772" y="526339"/>
                </a:lnTo>
                <a:lnTo>
                  <a:pt x="2311360" y="540633"/>
                </a:lnTo>
                <a:lnTo>
                  <a:pt x="2312630" y="555245"/>
                </a:lnTo>
                <a:lnTo>
                  <a:pt x="2313266" y="570174"/>
                </a:lnTo>
                <a:lnTo>
                  <a:pt x="2320255" y="573033"/>
                </a:lnTo>
                <a:lnTo>
                  <a:pt x="2327244" y="576209"/>
                </a:lnTo>
                <a:lnTo>
                  <a:pt x="2333597" y="579704"/>
                </a:lnTo>
                <a:lnTo>
                  <a:pt x="2339633" y="583515"/>
                </a:lnTo>
                <a:lnTo>
                  <a:pt x="2345351" y="587645"/>
                </a:lnTo>
                <a:lnTo>
                  <a:pt x="2350751" y="592727"/>
                </a:lnTo>
                <a:lnTo>
                  <a:pt x="2356152" y="597809"/>
                </a:lnTo>
                <a:lnTo>
                  <a:pt x="2361234" y="603527"/>
                </a:lnTo>
                <a:lnTo>
                  <a:pt x="2365364" y="609562"/>
                </a:lnTo>
                <a:lnTo>
                  <a:pt x="2369494" y="616233"/>
                </a:lnTo>
                <a:lnTo>
                  <a:pt x="2372988" y="622903"/>
                </a:lnTo>
                <a:lnTo>
                  <a:pt x="2376483" y="630527"/>
                </a:lnTo>
                <a:lnTo>
                  <a:pt x="2379024" y="638786"/>
                </a:lnTo>
                <a:lnTo>
                  <a:pt x="2381566" y="647362"/>
                </a:lnTo>
                <a:lnTo>
                  <a:pt x="2383472" y="656574"/>
                </a:lnTo>
                <a:lnTo>
                  <a:pt x="2384425" y="666103"/>
                </a:lnTo>
                <a:lnTo>
                  <a:pt x="2385378" y="674362"/>
                </a:lnTo>
                <a:lnTo>
                  <a:pt x="2385695" y="681985"/>
                </a:lnTo>
                <a:lnTo>
                  <a:pt x="2386013" y="689927"/>
                </a:lnTo>
                <a:lnTo>
                  <a:pt x="2385695" y="698503"/>
                </a:lnTo>
                <a:lnTo>
                  <a:pt x="2385378" y="706444"/>
                </a:lnTo>
                <a:lnTo>
                  <a:pt x="2384425" y="714703"/>
                </a:lnTo>
                <a:lnTo>
                  <a:pt x="2383472" y="723279"/>
                </a:lnTo>
                <a:lnTo>
                  <a:pt x="2381883" y="731538"/>
                </a:lnTo>
                <a:lnTo>
                  <a:pt x="2380295" y="740115"/>
                </a:lnTo>
                <a:lnTo>
                  <a:pt x="2378389" y="748373"/>
                </a:lnTo>
                <a:lnTo>
                  <a:pt x="2376483" y="756950"/>
                </a:lnTo>
                <a:lnTo>
                  <a:pt x="2374259" y="765526"/>
                </a:lnTo>
                <a:lnTo>
                  <a:pt x="2371400" y="773467"/>
                </a:lnTo>
                <a:lnTo>
                  <a:pt x="2368541" y="781726"/>
                </a:lnTo>
                <a:lnTo>
                  <a:pt x="2365364" y="789985"/>
                </a:lnTo>
                <a:lnTo>
                  <a:pt x="2361870" y="797926"/>
                </a:lnTo>
                <a:lnTo>
                  <a:pt x="2358376" y="805550"/>
                </a:lnTo>
                <a:lnTo>
                  <a:pt x="2354563" y="813173"/>
                </a:lnTo>
                <a:lnTo>
                  <a:pt x="2350434" y="820479"/>
                </a:lnTo>
                <a:lnTo>
                  <a:pt x="2346304" y="827785"/>
                </a:lnTo>
                <a:lnTo>
                  <a:pt x="2341539" y="834773"/>
                </a:lnTo>
                <a:lnTo>
                  <a:pt x="2337091" y="841444"/>
                </a:lnTo>
                <a:lnTo>
                  <a:pt x="2332009" y="848114"/>
                </a:lnTo>
                <a:lnTo>
                  <a:pt x="2326608" y="854149"/>
                </a:lnTo>
                <a:lnTo>
                  <a:pt x="2321843" y="859867"/>
                </a:lnTo>
                <a:lnTo>
                  <a:pt x="2316125" y="865585"/>
                </a:lnTo>
                <a:lnTo>
                  <a:pt x="2310407" y="870667"/>
                </a:lnTo>
                <a:lnTo>
                  <a:pt x="2304689" y="875432"/>
                </a:lnTo>
                <a:lnTo>
                  <a:pt x="2298335" y="879879"/>
                </a:lnTo>
                <a:lnTo>
                  <a:pt x="2292300" y="884008"/>
                </a:lnTo>
                <a:lnTo>
                  <a:pt x="2285628" y="887502"/>
                </a:lnTo>
                <a:lnTo>
                  <a:pt x="2279275" y="890996"/>
                </a:lnTo>
                <a:lnTo>
                  <a:pt x="2273239" y="915137"/>
                </a:lnTo>
                <a:lnTo>
                  <a:pt x="2266250" y="938643"/>
                </a:lnTo>
                <a:lnTo>
                  <a:pt x="2258626" y="962467"/>
                </a:lnTo>
                <a:lnTo>
                  <a:pt x="2251002" y="986290"/>
                </a:lnTo>
                <a:lnTo>
                  <a:pt x="2242425" y="1009161"/>
                </a:lnTo>
                <a:lnTo>
                  <a:pt x="2233212" y="1032031"/>
                </a:lnTo>
                <a:lnTo>
                  <a:pt x="2223682" y="1054584"/>
                </a:lnTo>
                <a:lnTo>
                  <a:pt x="2213834" y="1076819"/>
                </a:lnTo>
                <a:lnTo>
                  <a:pt x="2203351" y="1098419"/>
                </a:lnTo>
                <a:lnTo>
                  <a:pt x="2192232" y="1119701"/>
                </a:lnTo>
                <a:lnTo>
                  <a:pt x="2180479" y="1140348"/>
                </a:lnTo>
                <a:lnTo>
                  <a:pt x="2168407" y="1160360"/>
                </a:lnTo>
                <a:lnTo>
                  <a:pt x="2155700" y="1179736"/>
                </a:lnTo>
                <a:lnTo>
                  <a:pt x="2142358" y="1198477"/>
                </a:lnTo>
                <a:lnTo>
                  <a:pt x="2128380" y="1216901"/>
                </a:lnTo>
                <a:lnTo>
                  <a:pt x="2114403" y="1234054"/>
                </a:lnTo>
                <a:lnTo>
                  <a:pt x="2106779" y="1242630"/>
                </a:lnTo>
                <a:lnTo>
                  <a:pt x="2099472" y="1250889"/>
                </a:lnTo>
                <a:lnTo>
                  <a:pt x="2091848" y="1259148"/>
                </a:lnTo>
                <a:lnTo>
                  <a:pt x="2083589" y="1266771"/>
                </a:lnTo>
                <a:lnTo>
                  <a:pt x="2075647" y="1274395"/>
                </a:lnTo>
                <a:lnTo>
                  <a:pt x="2067705" y="1282018"/>
                </a:lnTo>
                <a:lnTo>
                  <a:pt x="2059445" y="1289006"/>
                </a:lnTo>
                <a:lnTo>
                  <a:pt x="2051186" y="1295994"/>
                </a:lnTo>
                <a:lnTo>
                  <a:pt x="2042609" y="1302665"/>
                </a:lnTo>
                <a:lnTo>
                  <a:pt x="2034032" y="1309018"/>
                </a:lnTo>
                <a:lnTo>
                  <a:pt x="2025137" y="1315688"/>
                </a:lnTo>
                <a:lnTo>
                  <a:pt x="2016242" y="1321724"/>
                </a:lnTo>
                <a:lnTo>
                  <a:pt x="2007029" y="1327441"/>
                </a:lnTo>
                <a:lnTo>
                  <a:pt x="1997817" y="1332841"/>
                </a:lnTo>
                <a:lnTo>
                  <a:pt x="1988922" y="1338241"/>
                </a:lnTo>
                <a:lnTo>
                  <a:pt x="1979074" y="1343324"/>
                </a:lnTo>
                <a:lnTo>
                  <a:pt x="1969544" y="1348088"/>
                </a:lnTo>
                <a:lnTo>
                  <a:pt x="1960014" y="1352535"/>
                </a:lnTo>
                <a:lnTo>
                  <a:pt x="1950166" y="1356665"/>
                </a:lnTo>
                <a:lnTo>
                  <a:pt x="1940000" y="1360477"/>
                </a:lnTo>
                <a:lnTo>
                  <a:pt x="1929835" y="1364288"/>
                </a:lnTo>
                <a:lnTo>
                  <a:pt x="1919352" y="1367782"/>
                </a:lnTo>
                <a:lnTo>
                  <a:pt x="1909186" y="1370641"/>
                </a:lnTo>
                <a:lnTo>
                  <a:pt x="1898703" y="1373500"/>
                </a:lnTo>
                <a:lnTo>
                  <a:pt x="1888220" y="1375724"/>
                </a:lnTo>
                <a:lnTo>
                  <a:pt x="1877101" y="1377947"/>
                </a:lnTo>
                <a:lnTo>
                  <a:pt x="1865982" y="1379853"/>
                </a:lnTo>
                <a:lnTo>
                  <a:pt x="1854864" y="1381123"/>
                </a:lnTo>
                <a:lnTo>
                  <a:pt x="1843745" y="1382712"/>
                </a:lnTo>
                <a:lnTo>
                  <a:pt x="1832309" y="1383347"/>
                </a:lnTo>
                <a:lnTo>
                  <a:pt x="1820873" y="1383665"/>
                </a:lnTo>
                <a:lnTo>
                  <a:pt x="1808801" y="1384300"/>
                </a:lnTo>
                <a:lnTo>
                  <a:pt x="1797365" y="1383665"/>
                </a:lnTo>
                <a:lnTo>
                  <a:pt x="1785929" y="1383347"/>
                </a:lnTo>
                <a:lnTo>
                  <a:pt x="1774493" y="1382712"/>
                </a:lnTo>
                <a:lnTo>
                  <a:pt x="1763374" y="1381441"/>
                </a:lnTo>
                <a:lnTo>
                  <a:pt x="1752256" y="1379853"/>
                </a:lnTo>
                <a:lnTo>
                  <a:pt x="1741137" y="1377947"/>
                </a:lnTo>
                <a:lnTo>
                  <a:pt x="1730336" y="1375724"/>
                </a:lnTo>
                <a:lnTo>
                  <a:pt x="1719535" y="1373500"/>
                </a:lnTo>
                <a:lnTo>
                  <a:pt x="1709052" y="1370641"/>
                </a:lnTo>
                <a:lnTo>
                  <a:pt x="1698569" y="1367782"/>
                </a:lnTo>
                <a:lnTo>
                  <a:pt x="1688721" y="1364606"/>
                </a:lnTo>
                <a:lnTo>
                  <a:pt x="1678238" y="1360794"/>
                </a:lnTo>
                <a:lnTo>
                  <a:pt x="1668390" y="1356982"/>
                </a:lnTo>
                <a:lnTo>
                  <a:pt x="1658542" y="1352853"/>
                </a:lnTo>
                <a:lnTo>
                  <a:pt x="1649012" y="1348088"/>
                </a:lnTo>
                <a:lnTo>
                  <a:pt x="1639164" y="1343641"/>
                </a:lnTo>
                <a:lnTo>
                  <a:pt x="1630269" y="1338559"/>
                </a:lnTo>
                <a:lnTo>
                  <a:pt x="1620421" y="1333794"/>
                </a:lnTo>
                <a:lnTo>
                  <a:pt x="1611526" y="1327759"/>
                </a:lnTo>
                <a:lnTo>
                  <a:pt x="1602632" y="1322042"/>
                </a:lnTo>
                <a:lnTo>
                  <a:pt x="1593737" y="1316324"/>
                </a:lnTo>
                <a:lnTo>
                  <a:pt x="1584842" y="1309971"/>
                </a:lnTo>
                <a:lnTo>
                  <a:pt x="1576265" y="1303936"/>
                </a:lnTo>
                <a:lnTo>
                  <a:pt x="1567688" y="1296947"/>
                </a:lnTo>
                <a:lnTo>
                  <a:pt x="1559746" y="1289959"/>
                </a:lnTo>
                <a:lnTo>
                  <a:pt x="1551169" y="1282653"/>
                </a:lnTo>
                <a:lnTo>
                  <a:pt x="1543227" y="1275348"/>
                </a:lnTo>
                <a:lnTo>
                  <a:pt x="1535285" y="1267724"/>
                </a:lnTo>
                <a:lnTo>
                  <a:pt x="1527661" y="1260100"/>
                </a:lnTo>
                <a:lnTo>
                  <a:pt x="1520037" y="1252159"/>
                </a:lnTo>
                <a:lnTo>
                  <a:pt x="1512095" y="1244218"/>
                </a:lnTo>
                <a:lnTo>
                  <a:pt x="1505106" y="1235642"/>
                </a:lnTo>
                <a:lnTo>
                  <a:pt x="1490811" y="1218489"/>
                </a:lnTo>
                <a:lnTo>
                  <a:pt x="1477151" y="1200383"/>
                </a:lnTo>
                <a:lnTo>
                  <a:pt x="1463491" y="1181642"/>
                </a:lnTo>
                <a:lnTo>
                  <a:pt x="1451102" y="1162583"/>
                </a:lnTo>
                <a:lnTo>
                  <a:pt x="1438712" y="1142572"/>
                </a:lnTo>
                <a:lnTo>
                  <a:pt x="1426958" y="1121925"/>
                </a:lnTo>
                <a:lnTo>
                  <a:pt x="1415840" y="1101278"/>
                </a:lnTo>
                <a:lnTo>
                  <a:pt x="1405357" y="1079678"/>
                </a:lnTo>
                <a:lnTo>
                  <a:pt x="1395191" y="1057760"/>
                </a:lnTo>
                <a:lnTo>
                  <a:pt x="1385979" y="1035525"/>
                </a:lnTo>
                <a:lnTo>
                  <a:pt x="1376766" y="1012972"/>
                </a:lnTo>
                <a:lnTo>
                  <a:pt x="1368189" y="989467"/>
                </a:lnTo>
                <a:lnTo>
                  <a:pt x="1360247" y="966278"/>
                </a:lnTo>
                <a:lnTo>
                  <a:pt x="1352941" y="943090"/>
                </a:lnTo>
                <a:lnTo>
                  <a:pt x="1346269" y="919267"/>
                </a:lnTo>
                <a:lnTo>
                  <a:pt x="1339598" y="895126"/>
                </a:lnTo>
                <a:lnTo>
                  <a:pt x="1332292" y="892902"/>
                </a:lnTo>
                <a:lnTo>
                  <a:pt x="1324985" y="889726"/>
                </a:lnTo>
                <a:lnTo>
                  <a:pt x="1318314" y="886232"/>
                </a:lnTo>
                <a:lnTo>
                  <a:pt x="1311325" y="882420"/>
                </a:lnTo>
                <a:lnTo>
                  <a:pt x="1304654" y="878290"/>
                </a:lnTo>
                <a:lnTo>
                  <a:pt x="1298619" y="873208"/>
                </a:lnTo>
                <a:lnTo>
                  <a:pt x="1292265" y="867808"/>
                </a:lnTo>
                <a:lnTo>
                  <a:pt x="1286547" y="862726"/>
                </a:lnTo>
                <a:lnTo>
                  <a:pt x="1280829" y="856373"/>
                </a:lnTo>
                <a:lnTo>
                  <a:pt x="1274793" y="850020"/>
                </a:lnTo>
                <a:lnTo>
                  <a:pt x="1269710" y="843032"/>
                </a:lnTo>
                <a:lnTo>
                  <a:pt x="1264627" y="836044"/>
                </a:lnTo>
                <a:lnTo>
                  <a:pt x="1259545" y="828738"/>
                </a:lnTo>
                <a:lnTo>
                  <a:pt x="1255097" y="821114"/>
                </a:lnTo>
                <a:lnTo>
                  <a:pt x="1250968" y="813491"/>
                </a:lnTo>
                <a:lnTo>
                  <a:pt x="1246520" y="805550"/>
                </a:lnTo>
                <a:lnTo>
                  <a:pt x="1242708" y="796973"/>
                </a:lnTo>
                <a:lnTo>
                  <a:pt x="1239214" y="788714"/>
                </a:lnTo>
                <a:lnTo>
                  <a:pt x="1236037" y="780138"/>
                </a:lnTo>
                <a:lnTo>
                  <a:pt x="1232860" y="771562"/>
                </a:lnTo>
                <a:lnTo>
                  <a:pt x="1230001" y="762667"/>
                </a:lnTo>
                <a:lnTo>
                  <a:pt x="1227460" y="753773"/>
                </a:lnTo>
                <a:lnTo>
                  <a:pt x="1225554" y="745197"/>
                </a:lnTo>
                <a:lnTo>
                  <a:pt x="1223648" y="735985"/>
                </a:lnTo>
                <a:lnTo>
                  <a:pt x="1222059" y="727091"/>
                </a:lnTo>
                <a:lnTo>
                  <a:pt x="1220471" y="718197"/>
                </a:lnTo>
                <a:lnTo>
                  <a:pt x="1219836" y="708985"/>
                </a:lnTo>
                <a:lnTo>
                  <a:pt x="1219200" y="700409"/>
                </a:lnTo>
                <a:lnTo>
                  <a:pt x="1219200" y="691832"/>
                </a:lnTo>
                <a:lnTo>
                  <a:pt x="1219200" y="682938"/>
                </a:lnTo>
                <a:lnTo>
                  <a:pt x="1219518" y="674680"/>
                </a:lnTo>
                <a:lnTo>
                  <a:pt x="1220153" y="666103"/>
                </a:lnTo>
                <a:lnTo>
                  <a:pt x="1221742" y="655621"/>
                </a:lnTo>
                <a:lnTo>
                  <a:pt x="1223648" y="645456"/>
                </a:lnTo>
                <a:lnTo>
                  <a:pt x="1226824" y="635927"/>
                </a:lnTo>
                <a:lnTo>
                  <a:pt x="1229683" y="627350"/>
                </a:lnTo>
                <a:lnTo>
                  <a:pt x="1233496" y="618774"/>
                </a:lnTo>
                <a:lnTo>
                  <a:pt x="1237943" y="611468"/>
                </a:lnTo>
                <a:lnTo>
                  <a:pt x="1242708" y="604162"/>
                </a:lnTo>
                <a:lnTo>
                  <a:pt x="1248108" y="598127"/>
                </a:lnTo>
                <a:lnTo>
                  <a:pt x="1253827" y="592409"/>
                </a:lnTo>
                <a:lnTo>
                  <a:pt x="1259862" y="587009"/>
                </a:lnTo>
                <a:lnTo>
                  <a:pt x="1266534" y="581927"/>
                </a:lnTo>
                <a:lnTo>
                  <a:pt x="1273522" y="577798"/>
                </a:lnTo>
                <a:lnTo>
                  <a:pt x="1280829" y="574304"/>
                </a:lnTo>
                <a:lnTo>
                  <a:pt x="1288453" y="570809"/>
                </a:lnTo>
                <a:lnTo>
                  <a:pt x="1296395" y="568268"/>
                </a:lnTo>
                <a:lnTo>
                  <a:pt x="1304654" y="566045"/>
                </a:lnTo>
                <a:lnTo>
                  <a:pt x="1305607" y="551115"/>
                </a:lnTo>
                <a:lnTo>
                  <a:pt x="1306560" y="536504"/>
                </a:lnTo>
                <a:lnTo>
                  <a:pt x="1308149" y="521892"/>
                </a:lnTo>
                <a:lnTo>
                  <a:pt x="1310055" y="507598"/>
                </a:lnTo>
                <a:lnTo>
                  <a:pt x="1311961" y="493304"/>
                </a:lnTo>
                <a:lnTo>
                  <a:pt x="1314502" y="479010"/>
                </a:lnTo>
                <a:lnTo>
                  <a:pt x="1316726" y="465033"/>
                </a:lnTo>
                <a:lnTo>
                  <a:pt x="1319267" y="450739"/>
                </a:lnTo>
                <a:lnTo>
                  <a:pt x="1322444" y="437081"/>
                </a:lnTo>
                <a:lnTo>
                  <a:pt x="1325303" y="423104"/>
                </a:lnTo>
                <a:lnTo>
                  <a:pt x="1328797" y="409763"/>
                </a:lnTo>
                <a:lnTo>
                  <a:pt x="1332610" y="396422"/>
                </a:lnTo>
                <a:lnTo>
                  <a:pt x="1336422" y="383081"/>
                </a:lnTo>
                <a:lnTo>
                  <a:pt x="1340869" y="370057"/>
                </a:lnTo>
                <a:lnTo>
                  <a:pt x="1344999" y="357034"/>
                </a:lnTo>
                <a:lnTo>
                  <a:pt x="1349446" y="344010"/>
                </a:lnTo>
                <a:lnTo>
                  <a:pt x="1354529" y="331305"/>
                </a:lnTo>
                <a:lnTo>
                  <a:pt x="1359612" y="319234"/>
                </a:lnTo>
                <a:lnTo>
                  <a:pt x="1365012" y="306528"/>
                </a:lnTo>
                <a:lnTo>
                  <a:pt x="1370095" y="294775"/>
                </a:lnTo>
                <a:lnTo>
                  <a:pt x="1376131" y="282705"/>
                </a:lnTo>
                <a:lnTo>
                  <a:pt x="1382167" y="270952"/>
                </a:lnTo>
                <a:lnTo>
                  <a:pt x="1388202" y="259517"/>
                </a:lnTo>
                <a:lnTo>
                  <a:pt x="1394873" y="248081"/>
                </a:lnTo>
                <a:lnTo>
                  <a:pt x="1401227" y="236964"/>
                </a:lnTo>
                <a:lnTo>
                  <a:pt x="1408216" y="225846"/>
                </a:lnTo>
                <a:lnTo>
                  <a:pt x="1414887" y="215046"/>
                </a:lnTo>
                <a:lnTo>
                  <a:pt x="1422193" y="204246"/>
                </a:lnTo>
                <a:lnTo>
                  <a:pt x="1429817" y="194082"/>
                </a:lnTo>
                <a:lnTo>
                  <a:pt x="1437759" y="183917"/>
                </a:lnTo>
                <a:lnTo>
                  <a:pt x="1445701" y="174070"/>
                </a:lnTo>
                <a:lnTo>
                  <a:pt x="1453643" y="164541"/>
                </a:lnTo>
                <a:lnTo>
                  <a:pt x="1461585" y="155011"/>
                </a:lnTo>
                <a:lnTo>
                  <a:pt x="1470480" y="145799"/>
                </a:lnTo>
                <a:lnTo>
                  <a:pt x="1479057" y="136588"/>
                </a:lnTo>
                <a:lnTo>
                  <a:pt x="1488269" y="128329"/>
                </a:lnTo>
                <a:lnTo>
                  <a:pt x="1496846" y="119753"/>
                </a:lnTo>
                <a:lnTo>
                  <a:pt x="1506377" y="111494"/>
                </a:lnTo>
                <a:lnTo>
                  <a:pt x="1515589" y="103235"/>
                </a:lnTo>
                <a:lnTo>
                  <a:pt x="1525755" y="95611"/>
                </a:lnTo>
                <a:lnTo>
                  <a:pt x="1535285" y="88306"/>
                </a:lnTo>
                <a:lnTo>
                  <a:pt x="1545133" y="81000"/>
                </a:lnTo>
                <a:lnTo>
                  <a:pt x="1555616" y="74329"/>
                </a:lnTo>
                <a:lnTo>
                  <a:pt x="1565781" y="67659"/>
                </a:lnTo>
                <a:lnTo>
                  <a:pt x="1576582" y="61306"/>
                </a:lnTo>
                <a:lnTo>
                  <a:pt x="1587383" y="54953"/>
                </a:lnTo>
                <a:lnTo>
                  <a:pt x="1597866" y="49235"/>
                </a:lnTo>
                <a:lnTo>
                  <a:pt x="1608985" y="44153"/>
                </a:lnTo>
                <a:lnTo>
                  <a:pt x="1620421" y="38753"/>
                </a:lnTo>
                <a:lnTo>
                  <a:pt x="1632175" y="33988"/>
                </a:lnTo>
                <a:lnTo>
                  <a:pt x="1643611" y="29541"/>
                </a:lnTo>
                <a:lnTo>
                  <a:pt x="1655365" y="25412"/>
                </a:lnTo>
                <a:lnTo>
                  <a:pt x="1667119" y="20965"/>
                </a:lnTo>
                <a:lnTo>
                  <a:pt x="1679508" y="17471"/>
                </a:lnTo>
                <a:lnTo>
                  <a:pt x="1691898" y="14294"/>
                </a:lnTo>
                <a:lnTo>
                  <a:pt x="1703969" y="11435"/>
                </a:lnTo>
                <a:lnTo>
                  <a:pt x="1716676" y="8894"/>
                </a:lnTo>
                <a:lnTo>
                  <a:pt x="1729383" y="6353"/>
                </a:lnTo>
                <a:lnTo>
                  <a:pt x="1742408" y="4447"/>
                </a:lnTo>
                <a:lnTo>
                  <a:pt x="1755432" y="3177"/>
                </a:lnTo>
                <a:lnTo>
                  <a:pt x="1768457" y="1588"/>
                </a:lnTo>
                <a:lnTo>
                  <a:pt x="1781799" y="635"/>
                </a:lnTo>
                <a:lnTo>
                  <a:pt x="1795459" y="318"/>
                </a:lnTo>
                <a:lnTo>
                  <a:pt x="1808801"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80" i="0" u="none" strike="noStrike" kern="1200" cap="none" spc="0" normalizeH="0" baseline="0" noProof="0" dirty="0">
              <a:ln>
                <a:noFill/>
              </a:ln>
              <a:solidFill>
                <a:srgbClr val="FFFFFF"/>
              </a:solidFill>
              <a:effectLst/>
              <a:uLnTx/>
              <a:uFillTx/>
              <a:latin typeface="方正黑体简体" panose="02010601030101010101" charset="-122"/>
              <a:ea typeface="方正黑体简体" panose="02010601030101010101" charset="-122"/>
              <a:cs typeface="+mn-cs"/>
            </a:endParaRPr>
          </a:p>
        </p:txBody>
      </p:sp>
      <p:sp>
        <p:nvSpPr>
          <p:cNvPr id="42" name="六边形 41"/>
          <p:cNvSpPr/>
          <p:nvPr/>
        </p:nvSpPr>
        <p:spPr bwMode="auto">
          <a:xfrm>
            <a:off x="4173220" y="1708785"/>
            <a:ext cx="930910" cy="738505"/>
          </a:xfrm>
          <a:prstGeom prst="hexagon">
            <a:avLst>
              <a:gd name="adj" fmla="val 25000"/>
              <a:gd name="vf" fmla="val 115470"/>
            </a:avLst>
          </a:prstGeom>
          <a:solidFill>
            <a:srgbClr val="EA0000"/>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defPPr>
              <a:defRPr lang="zh-CN">
                <a:solidFill>
                  <a:schemeClr val="dk1">
                    <a:hueOff val="0"/>
                    <a:satOff val="0"/>
                    <a:lumOff val="0"/>
                    <a:alphaOff val="0"/>
                  </a:schemeClr>
                </a:solidFill>
              </a:defRPr>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80" i="0" u="none" strike="noStrike" kern="1200" cap="none" spc="0" normalizeH="0" baseline="0" noProof="0">
              <a:ln>
                <a:noFill/>
              </a:ln>
              <a:solidFill>
                <a:prstClr val="black">
                  <a:hueOff val="0"/>
                  <a:satOff val="0"/>
                  <a:lumOff val="0"/>
                  <a:alphaOff val="0"/>
                </a:prstClr>
              </a:solidFill>
              <a:effectLst/>
              <a:uLnTx/>
              <a:uFillTx/>
              <a:latin typeface="方正黑体简体" panose="02010601030101010101" charset="-122"/>
              <a:ea typeface="方正黑体简体" panose="02010601030101010101" charset="-122"/>
              <a:cs typeface="+mn-cs"/>
            </a:endParaRPr>
          </a:p>
        </p:txBody>
      </p:sp>
      <p:sp>
        <p:nvSpPr>
          <p:cNvPr id="3" name="KSO_Shape"/>
          <p:cNvSpPr/>
          <p:nvPr/>
        </p:nvSpPr>
        <p:spPr bwMode="auto">
          <a:xfrm>
            <a:off x="4454525" y="1877060"/>
            <a:ext cx="410210" cy="354965"/>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80" i="0" u="none" strike="noStrike" kern="1200" cap="none" spc="0" normalizeH="0" baseline="0" noProof="0" dirty="0">
              <a:ln>
                <a:noFill/>
              </a:ln>
              <a:solidFill>
                <a:srgbClr val="FFFFFF"/>
              </a:solidFill>
              <a:effectLst/>
              <a:uLnTx/>
              <a:uFillTx/>
              <a:latin typeface="方正黑体简体" panose="02010601030101010101" charset="-122"/>
              <a:ea typeface="方正黑体简体" panose="02010601030101010101" charset="-122"/>
              <a:cs typeface="+mn-cs"/>
            </a:endParaRPr>
          </a:p>
        </p:txBody>
      </p:sp>
      <p:sp>
        <p:nvSpPr>
          <p:cNvPr id="45" name="六边形 44"/>
          <p:cNvSpPr/>
          <p:nvPr/>
        </p:nvSpPr>
        <p:spPr bwMode="auto">
          <a:xfrm>
            <a:off x="6964045" y="1710055"/>
            <a:ext cx="930910" cy="738505"/>
          </a:xfrm>
          <a:prstGeom prst="hexagon">
            <a:avLst>
              <a:gd name="adj" fmla="val 25000"/>
              <a:gd name="vf" fmla="val 115470"/>
            </a:avLst>
          </a:prstGeom>
          <a:solidFill>
            <a:srgbClr val="EA0000"/>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defPPr>
              <a:defRPr lang="zh-CN">
                <a:solidFill>
                  <a:schemeClr val="dk1">
                    <a:hueOff val="0"/>
                    <a:satOff val="0"/>
                    <a:lumOff val="0"/>
                    <a:alphaOff val="0"/>
                  </a:schemeClr>
                </a:solidFill>
              </a:defRPr>
            </a:defPPr>
            <a:lvl1pPr marL="0" algn="l" defTabSz="914400" rtl="0" eaLnBrk="1" latinLnBrk="0" hangingPunct="1">
              <a:defRPr sz="1800" kern="1200">
                <a:solidFill>
                  <a:schemeClr val="dk1">
                    <a:hueOff val="0"/>
                    <a:satOff val="0"/>
                    <a:lumOff val="0"/>
                    <a:alphaOff val="0"/>
                  </a:schemeClr>
                </a:solidFill>
                <a:latin typeface="+mn-lt"/>
                <a:ea typeface="+mn-ea"/>
                <a:cs typeface="+mn-cs"/>
              </a:defRPr>
            </a:lvl1pPr>
            <a:lvl2pPr marL="457200" algn="l" defTabSz="914400" rtl="0" eaLnBrk="1" latinLnBrk="0" hangingPunct="1">
              <a:defRPr sz="1800" kern="1200">
                <a:solidFill>
                  <a:schemeClr val="dk1">
                    <a:hueOff val="0"/>
                    <a:satOff val="0"/>
                    <a:lumOff val="0"/>
                    <a:alphaOff val="0"/>
                  </a:schemeClr>
                </a:solidFill>
                <a:latin typeface="+mn-lt"/>
                <a:ea typeface="+mn-ea"/>
                <a:cs typeface="+mn-cs"/>
              </a:defRPr>
            </a:lvl2pPr>
            <a:lvl3pPr marL="914400" algn="l" defTabSz="914400" rtl="0" eaLnBrk="1" latinLnBrk="0" hangingPunct="1">
              <a:defRPr sz="1800" kern="1200">
                <a:solidFill>
                  <a:schemeClr val="dk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dk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dk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dk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dk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dk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dk1">
                    <a:hueOff val="0"/>
                    <a:satOff val="0"/>
                    <a:lumOff val="0"/>
                    <a:alphaOff val="0"/>
                  </a:schemeClr>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80" i="0" u="none" strike="noStrike" kern="1200" cap="none" spc="0" normalizeH="0" baseline="0" noProof="0">
              <a:ln>
                <a:noFill/>
              </a:ln>
              <a:solidFill>
                <a:prstClr val="black">
                  <a:hueOff val="0"/>
                  <a:satOff val="0"/>
                  <a:lumOff val="0"/>
                  <a:alphaOff val="0"/>
                </a:prstClr>
              </a:solidFill>
              <a:effectLst/>
              <a:uLnTx/>
              <a:uFillTx/>
              <a:latin typeface="方正黑体简体" panose="02010601030101010101" charset="-122"/>
              <a:ea typeface="方正黑体简体" panose="02010601030101010101" charset="-122"/>
              <a:cs typeface="+mn-cs"/>
            </a:endParaRPr>
          </a:p>
        </p:txBody>
      </p:sp>
      <p:sp>
        <p:nvSpPr>
          <p:cNvPr id="46" name="KSO_Shape"/>
          <p:cNvSpPr/>
          <p:nvPr/>
        </p:nvSpPr>
        <p:spPr bwMode="auto">
          <a:xfrm>
            <a:off x="7245985" y="1963420"/>
            <a:ext cx="409575" cy="264795"/>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80" i="0" u="none" strike="noStrike" kern="1200" cap="none" spc="0" normalizeH="0" baseline="0" noProof="0" dirty="0">
              <a:ln>
                <a:noFill/>
              </a:ln>
              <a:solidFill>
                <a:srgbClr val="FFFFFF"/>
              </a:solidFill>
              <a:effectLst/>
              <a:uLnTx/>
              <a:uFillTx/>
              <a:latin typeface="方正黑体简体" panose="02010601030101010101" charset="-122"/>
              <a:ea typeface="方正黑体简体" panose="02010601030101010101" charset="-122"/>
              <a:cs typeface="+mn-cs"/>
            </a:endParaRPr>
          </a:p>
        </p:txBody>
      </p:sp>
      <p:sp>
        <p:nvSpPr>
          <p:cNvPr id="24" name="矩形 23"/>
          <p:cNvSpPr/>
          <p:nvPr/>
        </p:nvSpPr>
        <p:spPr>
          <a:xfrm>
            <a:off x="6656705" y="2540000"/>
            <a:ext cx="1712595" cy="7054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20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rPr>
              <a:t>新发展格局</a:t>
            </a:r>
          </a:p>
        </p:txBody>
      </p:sp>
      <p:sp>
        <p:nvSpPr>
          <p:cNvPr id="26" name="矩形 25"/>
          <p:cNvSpPr/>
          <p:nvPr/>
        </p:nvSpPr>
        <p:spPr>
          <a:xfrm>
            <a:off x="3957955" y="2424430"/>
            <a:ext cx="1745615" cy="9372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20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rPr>
              <a:t>新发展理念</a:t>
            </a:r>
          </a:p>
        </p:txBody>
      </p:sp>
      <p:sp>
        <p:nvSpPr>
          <p:cNvPr id="71" name="文本框 70"/>
          <p:cNvSpPr txBox="1"/>
          <p:nvPr>
            <p:custDataLst>
              <p:tags r:id="rId1"/>
            </p:custDataLst>
          </p:nvPr>
        </p:nvSpPr>
        <p:spPr>
          <a:xfrm>
            <a:off x="820420" y="2774315"/>
            <a:ext cx="2018030" cy="237490"/>
          </a:xfrm>
          <a:prstGeom prst="rect">
            <a:avLst/>
          </a:prstGeom>
          <a:noFill/>
        </p:spPr>
        <p:txBody>
          <a:bodyPr wrap="square" lIns="90000" tIns="46800" rIns="90000" bIns="46800" rtlCol="0" anchor="ctr" anchorCtr="0">
            <a:noAutofit/>
          </a:bodyPr>
          <a:lstStyle/>
          <a:p>
            <a:pPr algn="ctr">
              <a:lnSpc>
                <a:spcPct val="120000"/>
              </a:lnSpc>
            </a:pPr>
            <a:r>
              <a:rPr lang="zh-CN" altLang="en-US" sz="2000" dirty="0">
                <a:solidFill>
                  <a:schemeClr val="tx1">
                    <a:lumMod val="75000"/>
                    <a:lumOff val="25000"/>
                  </a:schemeClr>
                </a:solidFill>
                <a:latin typeface="微软雅黑" panose="020B0503020204020204" charset="-122"/>
                <a:ea typeface="微软雅黑" panose="020B0503020204020204" charset="-122"/>
                <a:sym typeface="字魂35号-经典雅黑" panose="02000000000000000000" pitchFamily="2" charset="-122"/>
              </a:rPr>
              <a:t>新发展阶段</a:t>
            </a:r>
          </a:p>
        </p:txBody>
      </p:sp>
      <p:pic>
        <p:nvPicPr>
          <p:cNvPr id="17" name="图片 16" descr="未标题圆角"/>
          <p:cNvPicPr>
            <a:picLocks noChangeAspect="1"/>
          </p:cNvPicPr>
          <p:nvPr/>
        </p:nvPicPr>
        <p:blipFill>
          <a:blip r:embed="rId5"/>
          <a:stretch>
            <a:fillRect/>
          </a:stretch>
        </p:blipFill>
        <p:spPr>
          <a:xfrm>
            <a:off x="-16510" y="-8255"/>
            <a:ext cx="626745" cy="293370"/>
          </a:xfrm>
          <a:prstGeom prst="rect">
            <a:avLst/>
          </a:prstGeom>
        </p:spPr>
      </p:pic>
      <p:pic>
        <p:nvPicPr>
          <p:cNvPr id="18" name="图片 17" descr="圆角2"/>
          <p:cNvPicPr>
            <a:picLocks noChangeAspect="1"/>
          </p:cNvPicPr>
          <p:nvPr/>
        </p:nvPicPr>
        <p:blipFill>
          <a:blip r:embed="rId6"/>
          <a:stretch>
            <a:fillRect/>
          </a:stretch>
        </p:blipFill>
        <p:spPr>
          <a:xfrm>
            <a:off x="635" y="4655820"/>
            <a:ext cx="9143365" cy="487680"/>
          </a:xfrm>
          <a:prstGeom prst="rect">
            <a:avLst/>
          </a:prstGeom>
        </p:spPr>
      </p:pic>
      <p:pic>
        <p:nvPicPr>
          <p:cNvPr id="19" name="图片 18" descr="未标题-12"/>
          <p:cNvPicPr>
            <a:picLocks noChangeAspect="1"/>
          </p:cNvPicPr>
          <p:nvPr>
            <p:custDataLst>
              <p:tags r:id="rId2"/>
            </p:custDataLst>
          </p:nvPr>
        </p:nvPicPr>
        <p:blipFill>
          <a:blip r:embed="rId7"/>
          <a:stretch>
            <a:fillRect/>
          </a:stretch>
        </p:blipFill>
        <p:spPr>
          <a:xfrm>
            <a:off x="342900" y="229870"/>
            <a:ext cx="605790" cy="601980"/>
          </a:xfrm>
          <a:prstGeom prst="rect">
            <a:avLst/>
          </a:prstGeom>
        </p:spPr>
      </p:pic>
      <p:pic>
        <p:nvPicPr>
          <p:cNvPr id="4" name="图片 3" descr="E:\五中全会\解读\66.png66"/>
          <p:cNvPicPr>
            <a:picLocks noChangeAspect="1"/>
          </p:cNvPicPr>
          <p:nvPr/>
        </p:nvPicPr>
        <p:blipFill>
          <a:blip r:embed="rId8"/>
          <a:srcRect/>
          <a:stretch>
            <a:fillRect/>
          </a:stretch>
        </p:blipFill>
        <p:spPr>
          <a:xfrm>
            <a:off x="7295515" y="422910"/>
            <a:ext cx="1744345" cy="1744345"/>
          </a:xfrm>
          <a:prstGeom prst="rect">
            <a:avLst/>
          </a:prstGeom>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6" grpId="0" animBg="1"/>
      <p:bldP spid="26" grpId="1" animBg="1"/>
      <p:bldP spid="71" grpId="0"/>
      <p:bldP spid="71"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5330053" y="1801563"/>
            <a:ext cx="710750" cy="88254"/>
            <a:chOff x="7047471" y="3587545"/>
            <a:chExt cx="947667" cy="117672"/>
          </a:xfrm>
          <a:solidFill>
            <a:schemeClr val="accent2"/>
          </a:solidFill>
        </p:grpSpPr>
        <p:cxnSp>
          <p:nvCxnSpPr>
            <p:cNvPr id="4" name="直接连接符 3"/>
            <p:cNvCxnSpPr/>
            <p:nvPr/>
          </p:nvCxnSpPr>
          <p:spPr>
            <a:xfrm>
              <a:off x="716514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7047471"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grpSp>
        <p:nvGrpSpPr>
          <p:cNvPr id="7" name="组合 6"/>
          <p:cNvGrpSpPr/>
          <p:nvPr/>
        </p:nvGrpSpPr>
        <p:grpSpPr>
          <a:xfrm>
            <a:off x="3102136" y="1801563"/>
            <a:ext cx="710750" cy="88254"/>
            <a:chOff x="4076914" y="3587545"/>
            <a:chExt cx="947666" cy="117672"/>
          </a:xfrm>
          <a:solidFill>
            <a:schemeClr val="accent1"/>
          </a:solidFill>
        </p:grpSpPr>
        <p:cxnSp>
          <p:nvCxnSpPr>
            <p:cNvPr id="8" name="直接连接符 7"/>
            <p:cNvCxnSpPr/>
            <p:nvPr/>
          </p:nvCxnSpPr>
          <p:spPr>
            <a:xfrm>
              <a:off x="4076914" y="3646381"/>
              <a:ext cx="829994"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906908" y="3587545"/>
              <a:ext cx="117672" cy="117672"/>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3000" b="1">
                <a:latin typeface="字魂35号-经典雅黑" panose="02000000000000000000" pitchFamily="2" charset="-122"/>
                <a:ea typeface="字魂35号-经典雅黑" panose="02000000000000000000" pitchFamily="2" charset="-122"/>
                <a:sym typeface="字魂35号-经典雅黑" panose="02000000000000000000" pitchFamily="2" charset="-122"/>
              </a:endParaRPr>
            </a:p>
          </p:txBody>
        </p:sp>
      </p:grpSp>
      <p:sp>
        <p:nvSpPr>
          <p:cNvPr id="11" name="文本框 10"/>
          <p:cNvSpPr txBox="1"/>
          <p:nvPr/>
        </p:nvSpPr>
        <p:spPr>
          <a:xfrm>
            <a:off x="2644775" y="2709545"/>
            <a:ext cx="3840480" cy="645160"/>
          </a:xfrm>
          <a:prstGeom prst="rect">
            <a:avLst/>
          </a:prstGeom>
          <a:noFill/>
        </p:spPr>
        <p:txBody>
          <a:bodyPr wrap="none" rtlCol="0">
            <a:spAutoFit/>
            <a:scene3d>
              <a:camera prst="orthographicFront"/>
              <a:lightRig rig="soft" dir="t">
                <a:rot lat="0" lon="0" rev="15600000"/>
              </a:lightRig>
            </a:scene3d>
            <a:sp3d extrusionH="57150" prstMaterial="softEdge">
              <a:bevelT w="25400" h="38100"/>
            </a:sp3d>
          </a:bodyPr>
          <a:lstStyle/>
          <a:p>
            <a:pPr algn="l"/>
            <a:r>
              <a:rPr lang="zh-CN" altLang="en-US" sz="3600" b="1">
                <a:solidFill>
                  <a:srgbClr val="E70000"/>
                </a:solidFill>
                <a:latin typeface="微软雅黑" panose="020B0503020204020204" charset="-122"/>
                <a:ea typeface="微软雅黑" panose="020B0503020204020204" charset="-122"/>
              </a:rPr>
              <a:t>规划《建议》亮点</a:t>
            </a:r>
          </a:p>
        </p:txBody>
      </p:sp>
      <p:grpSp>
        <p:nvGrpSpPr>
          <p:cNvPr id="23" name="组合 22"/>
          <p:cNvGrpSpPr/>
          <p:nvPr/>
        </p:nvGrpSpPr>
        <p:grpSpPr>
          <a:xfrm>
            <a:off x="3935730" y="1290320"/>
            <a:ext cx="1259205" cy="972185"/>
            <a:chOff x="6198" y="2032"/>
            <a:chExt cx="1983" cy="1531"/>
          </a:xfrm>
        </p:grpSpPr>
        <p:sp>
          <p:nvSpPr>
            <p:cNvPr id="20" name="椭圆 19"/>
            <p:cNvSpPr/>
            <p:nvPr/>
          </p:nvSpPr>
          <p:spPr>
            <a:xfrm>
              <a:off x="6434" y="2032"/>
              <a:ext cx="1531" cy="1531"/>
            </a:xfrm>
            <a:prstGeom prst="ellipse">
              <a:avLst/>
            </a:prstGeom>
            <a:solidFill>
              <a:schemeClr val="accent1">
                <a:lumMod val="40000"/>
                <a:lumOff val="60000"/>
                <a:alpha val="50000"/>
              </a:schemeClr>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1" name="椭圆 20"/>
            <p:cNvSpPr/>
            <p:nvPr/>
          </p:nvSpPr>
          <p:spPr>
            <a:xfrm>
              <a:off x="6581" y="2174"/>
              <a:ext cx="1247" cy="1247"/>
            </a:xfrm>
            <a:prstGeom prst="ellipse">
              <a:avLst/>
            </a:prstGeom>
            <a:solidFill>
              <a:srgbClr val="DD0000"/>
            </a:solidFill>
            <a:ln w="25400" cap="flat" cmpd="sng" algn="ctr">
              <a:noFill/>
              <a:prstDash val="solid"/>
            </a:ln>
            <a:effectLst/>
          </p:spPr>
          <p:txBody>
            <a:bodyPr rtlCol="0" anchor="ctr"/>
            <a:lstStyle/>
            <a:p>
              <a:pPr algn="ctr" defTabSz="1218565">
                <a:defRPr/>
              </a:pPr>
              <a:endParaRPr lang="zh-CN" altLang="en-US" kern="0">
                <a:solidFill>
                  <a:sysClr val="window" lastClr="FFFFFF"/>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2" name="TextBox 14"/>
            <p:cNvSpPr txBox="1"/>
            <p:nvPr/>
          </p:nvSpPr>
          <p:spPr>
            <a:xfrm>
              <a:off x="6198" y="2303"/>
              <a:ext cx="1983" cy="10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4271" tIns="47135" rIns="94271" bIns="47135">
              <a:spAutoFit/>
            </a:bodyPr>
            <a:lstStyle>
              <a:defPPr>
                <a:defRPr lang="zh-CN"/>
              </a:defPPr>
              <a:lvl1pPr algn="ctr" fontAlgn="base">
                <a:spcBef>
                  <a:spcPct val="0"/>
                </a:spcBef>
                <a:spcAft>
                  <a:spcPct val="0"/>
                </a:spcAft>
                <a:defRPr sz="4500" b="1">
                  <a:ln w="3175">
                    <a:noFill/>
                  </a:ln>
                  <a:gradFill>
                    <a:gsLst>
                      <a:gs pos="25000">
                        <a:srgbClr val="FF0000"/>
                      </a:gs>
                      <a:gs pos="100000">
                        <a:schemeClr val="accent2">
                          <a:shade val="45000"/>
                          <a:satMod val="165000"/>
                        </a:schemeClr>
                      </a:gs>
                    </a:gsLst>
                    <a:lin ang="5400000"/>
                  </a:gradFill>
                  <a:effectLst>
                    <a:outerShdw blurRad="127000" sx="102000" sy="102000" algn="ctr" rotWithShape="0">
                      <a:schemeClr val="bg1">
                        <a:alpha val="84000"/>
                      </a:schemeClr>
                    </a:outerShdw>
                  </a:effectLst>
                  <a:latin typeface="微软雅黑" panose="020B0503020204020204" charset="-122"/>
                  <a:ea typeface="微软雅黑" panose="020B0503020204020204" charset="-122"/>
                </a:defRPr>
              </a:lvl1pPr>
            </a:lstStyle>
            <a:p>
              <a:pPr defTabSz="1218565">
                <a:defRPr/>
              </a:pPr>
              <a:r>
                <a:rPr lang="en-US" altLang="zh-CN" sz="3600" kern="0" dirty="0">
                  <a:solidFill>
                    <a:sysClr val="window" lastClr="FFFFFF"/>
                  </a:solidFill>
                  <a:effectLst/>
                  <a:latin typeface="思源黑体 CN Medium" panose="020B0600000000000000" pitchFamily="34" charset="-122"/>
                  <a:ea typeface="思源黑体 CN Medium" panose="020B0600000000000000" pitchFamily="34" charset="-122"/>
                  <a:sym typeface="思源黑体 CN Medium" panose="020B0600000000000000" pitchFamily="34" charset="-122"/>
                </a:rPr>
                <a:t>2</a:t>
              </a:r>
              <a:endParaRPr lang="zh-CN" altLang="en-US" sz="3600" kern="0" dirty="0">
                <a:solidFill>
                  <a:sysClr val="window" lastClr="FFFFFF"/>
                </a:solidFill>
                <a:effectLst/>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pic>
        <p:nvPicPr>
          <p:cNvPr id="35" name="图片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0030" y="3293745"/>
            <a:ext cx="3569970" cy="573405"/>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1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1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1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1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1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1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1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1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1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2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2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2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2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2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2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DIAGRAM_GROUP_CODE" val="l1-1"/>
  <p:tag name="KSO_WM_UNIT_ID" val="diagram20187606_2*l_h_a*1_3_1"/>
  <p:tag name="KSO_WM_TEMPLATE_CATEGORY" val="diagram"/>
  <p:tag name="KSO_WM_TEMPLATE_INDEX" val="20187606"/>
  <p:tag name="KSO_WM_UNIT_LAYERLEVEL" val="1_1_1"/>
  <p:tag name="KSO_WM_TAG_VERSION" val="1.0"/>
  <p:tag name="KSO_WM_BEAUTIFY_FLAG" val="#wm#"/>
  <p:tag name="KSO_WM_UNIT_ISCONTENTSTITLE" val="0"/>
  <p:tag name="KSO_WM_UNIT_VALUE" val="6"/>
  <p:tag name="KSO_WM_UNIT_TYPE" val="l_h_a"/>
  <p:tag name="KSO_WM_UNIT_INDEX" val="1_3_1"/>
  <p:tag name="KSO_WM_UNIT_PRESET_TEXT" val="添加标题"/>
  <p:tag name="KSO_WM_UNIT_NOCLEAR" val="0"/>
  <p:tag name="KSO_WM_UNIT_DIAGRAM_ISNUMVISUAL" val="0"/>
  <p:tag name="KSO_WM_UNIT_DIAGRAM_ISREFERUNIT" val="0"/>
  <p:tag name="KSO_WM_UNIT_USESOURCEFORMAT_APPLY" val="1"/>
  <p:tag name="KSO_WM_UNIT_TEXT_FILL_FORE_SCHEMECOLOR_INDEX" val="5"/>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777,&quot;width&quot;:2799}"/>
</p:tagLst>
</file>

<file path=ppt/theme/theme1.xml><?xml version="1.0" encoding="utf-8"?>
<a:theme xmlns:a="http://schemas.openxmlformats.org/drawingml/2006/main" name="Office 主题">
  <a:themeElements>
    <a:clrScheme name="自定义 203">
      <a:dk1>
        <a:sysClr val="windowText" lastClr="000000"/>
      </a:dk1>
      <a:lt1>
        <a:sysClr val="window" lastClr="FFFFFF"/>
      </a:lt1>
      <a:dk2>
        <a:srgbClr val="323232"/>
      </a:dk2>
      <a:lt2>
        <a:srgbClr val="E3DED1"/>
      </a:lt2>
      <a:accent1>
        <a:srgbClr val="BF0000"/>
      </a:accent1>
      <a:accent2>
        <a:srgbClr val="C00000"/>
      </a:accent2>
      <a:accent3>
        <a:srgbClr val="FF0000"/>
      </a:accent3>
      <a:accent4>
        <a:srgbClr val="BF0000"/>
      </a:accent4>
      <a:accent5>
        <a:srgbClr val="FF0000"/>
      </a:accent5>
      <a:accent6>
        <a:srgbClr val="BF0000"/>
      </a:accent6>
      <a:hlink>
        <a:srgbClr val="FF0000"/>
      </a:hlink>
      <a:folHlink>
        <a:srgbClr val="900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1389</Words>
  <Application>Microsoft Office PowerPoint</Application>
  <PresentationFormat>全屏显示(16:9)</PresentationFormat>
  <Paragraphs>132</Paragraphs>
  <Slides>28</Slides>
  <Notes>28</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常青华</cp:lastModifiedBy>
  <cp:revision>176</cp:revision>
  <dcterms:created xsi:type="dcterms:W3CDTF">2017-07-25T02:42:00Z</dcterms:created>
  <dcterms:modified xsi:type="dcterms:W3CDTF">2020-11-11T09:11:32Z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